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3.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18"/>
  </p:notesMasterIdLst>
  <p:sldIdLst>
    <p:sldId id="256" r:id="rId6"/>
    <p:sldId id="257" r:id="rId7"/>
    <p:sldId id="258" r:id="rId8"/>
    <p:sldId id="266" r:id="rId9"/>
    <p:sldId id="259" r:id="rId10"/>
    <p:sldId id="260" r:id="rId11"/>
    <p:sldId id="261" r:id="rId12"/>
    <p:sldId id="262" r:id="rId13"/>
    <p:sldId id="263" r:id="rId14"/>
    <p:sldId id="267" r:id="rId15"/>
    <p:sldId id="264" r:id="rId16"/>
    <p:sldId id="265" r:id="rId17"/>
  </p:sldIdLst>
  <p:sldSz cx="18288000" cy="10287000"/>
  <p:notesSz cx="6858000" cy="9144000"/>
  <p:embeddedFontLst>
    <p:embeddedFont>
      <p:font typeface="Playfair Display" panose="00000500000000000000" pitchFamily="2" charset="0"/>
      <p:regular r:id="rId19"/>
      <p:bold r:id="rId20"/>
      <p:italic r:id="rId21"/>
      <p:boldItalic r:id="rId22"/>
    </p:embeddedFont>
    <p:embeddedFont>
      <p:font typeface="Public San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7" roundtripDataSignature="AMtx7miZ/sPo/VveAzB9AkT0chZEY3GxS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than Underland" initials="" lastIdx="1" clrIdx="0"/>
  <p:cmAuthor id="1" name="Shannon Lujan" initials="SL" lastIdx="3" clrIdx="1">
    <p:extLst>
      <p:ext uri="{19B8F6BF-5375-455C-9EA6-DF929625EA0E}">
        <p15:presenceInfo xmlns:p15="http://schemas.microsoft.com/office/powerpoint/2012/main" userId="S::shannon.lujan@heart.org::81009b8a-b8e6-4a29-a72d-eb97acd956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DD1259-B626-0045-3A3E-BCD208928FD7}" v="11" dt="2024-12-30T17:50:20.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866" autoAdjust="0"/>
  </p:normalViewPr>
  <p:slideViewPr>
    <p:cSldViewPr snapToGrid="0">
      <p:cViewPr varScale="1">
        <p:scale>
          <a:sx n="28" d="100"/>
          <a:sy n="28" d="100"/>
        </p:scale>
        <p:origin x="876"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viewProps" Target="viewProps.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8-15T14:40:32.673" idx="1">
    <p:pos x="10" y="10"/>
    <p:text>Instead of share support ... recommend "Influence Action" to be consistent with the other docs where we are encouraging sharing experience if unable to state a position.</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8-15T14:44:22.167" idx="2">
    <p:pos x="10" y="10"/>
    <p:text>Revised to be consistent with edits on other docs. Will have to change script as well to cover the worksheet doc.</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4-06-25T22:49:58.079" idx="1">
    <p:pos x="647" y="1330"/>
    <p:text>Hyperlink to a video example here.</p:text>
    <p:extLst>
      <p:ext uri="{C676402C-5697-4E1C-873F-D02D1690AC5C}">
        <p15:threadingInfo xmlns:p15="http://schemas.microsoft.com/office/powerpoint/2012/main" timeZoneBias="0"/>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commentPostId="AAABQTFYRb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dirty="0"/>
          </a:p>
        </p:txBody>
      </p:sp>
      <p:sp>
        <p:nvSpPr>
          <p:cNvPr id="97" name="Google Shape;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7851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e8384c052d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203200" lvl="0" indent="0" algn="l" rtl="0">
              <a:lnSpc>
                <a:spcPct val="142857"/>
              </a:lnSpc>
              <a:spcBef>
                <a:spcPts val="0"/>
              </a:spcBef>
              <a:spcAft>
                <a:spcPts val="0"/>
              </a:spcAft>
              <a:buNone/>
            </a:pPr>
            <a:endParaRPr lang="es-ES" b="0" u="none" dirty="0">
              <a:solidFill>
                <a:schemeClr val="dk1"/>
              </a:solidFill>
            </a:endParaRPr>
          </a:p>
          <a:p>
            <a:pPr marL="0" marR="203200" lvl="0" indent="0" algn="l" rtl="0">
              <a:lnSpc>
                <a:spcPct val="142857"/>
              </a:lnSpc>
              <a:spcBef>
                <a:spcPts val="0"/>
              </a:spcBef>
              <a:spcAft>
                <a:spcPts val="0"/>
              </a:spcAft>
              <a:buNone/>
            </a:pPr>
            <a:r>
              <a:rPr lang="es-ES" b="0" u="none" dirty="0">
                <a:solidFill>
                  <a:schemeClr val="dk1"/>
                </a:solidFill>
              </a:rPr>
              <a:t>NOTAS PARA EL FORMADOR:</a:t>
            </a:r>
          </a:p>
          <a:p>
            <a:pPr marL="0" marR="203200" lvl="0" indent="0" algn="l" rtl="0">
              <a:lnSpc>
                <a:spcPct val="142857"/>
              </a:lnSpc>
              <a:spcBef>
                <a:spcPts val="0"/>
              </a:spcBef>
              <a:spcAft>
                <a:spcPts val="0"/>
              </a:spcAft>
              <a:buNone/>
            </a:pPr>
            <a:r>
              <a:rPr lang="es-ES" b="0" u="none" dirty="0">
                <a:solidFill>
                  <a:schemeClr val="dk1"/>
                </a:solidFill>
              </a:rPr>
              <a:t>Utilice esta diapositiva como plantilla para rellenar detalles específicos sobre su próxima oportunidad de Comentarios Públicos. Si envía esta diapositiva por correo electrónico a sus voluntarios, éstos deberán poder interactuar con ella para visitar el sitio web del gobierno local, presentar Comentarios Públicos por escrito, llamar a Comentarios Públicos, etc.</a:t>
            </a:r>
          </a:p>
          <a:p>
            <a:pPr marL="0" marR="203200" lvl="0" indent="0" algn="l" rtl="0">
              <a:lnSpc>
                <a:spcPct val="142857"/>
              </a:lnSpc>
              <a:spcBef>
                <a:spcPts val="0"/>
              </a:spcBef>
              <a:spcAft>
                <a:spcPts val="0"/>
              </a:spcAft>
              <a:buNone/>
            </a:pPr>
            <a:endParaRPr lang="es-ES" b="0" u="none" dirty="0">
              <a:solidFill>
                <a:schemeClr val="dk1"/>
              </a:solidFill>
            </a:endParaRPr>
          </a:p>
          <a:p>
            <a:pPr marL="0" marR="203200" lvl="0" indent="0" algn="l" rtl="0">
              <a:lnSpc>
                <a:spcPct val="142857"/>
              </a:lnSpc>
              <a:spcBef>
                <a:spcPts val="0"/>
              </a:spcBef>
              <a:spcAft>
                <a:spcPts val="0"/>
              </a:spcAft>
              <a:buNone/>
            </a:pPr>
            <a:r>
              <a:rPr lang="es-ES" b="0" u="none" dirty="0">
                <a:solidFill>
                  <a:schemeClr val="dk1"/>
                </a:solidFill>
              </a:rPr>
              <a:t>Ubicación</a:t>
            </a:r>
          </a:p>
          <a:p>
            <a:pPr marL="0" marR="203200" lvl="0" indent="0" algn="l" rtl="0">
              <a:lnSpc>
                <a:spcPct val="142857"/>
              </a:lnSpc>
              <a:spcBef>
                <a:spcPts val="0"/>
              </a:spcBef>
              <a:spcAft>
                <a:spcPts val="0"/>
              </a:spcAft>
              <a:buNone/>
            </a:pPr>
            <a:r>
              <a:rPr lang="es-ES" b="0" u="none" dirty="0">
                <a:solidFill>
                  <a:schemeClr val="dk1"/>
                </a:solidFill>
              </a:rPr>
              <a:t>Escriba el nombre del órgano decisorio, junto con cualquier dirección o detalle de ubicación necesarios para que sus voluntarios encuentren el lugar correcto. También puede incluir información sobre el aparcamiento o el transporte público. Cuanto menos trabajo tengan que hacer los voluntarios, más probabilidades habrá de que se presenten.</a:t>
            </a:r>
          </a:p>
          <a:p>
            <a:pPr marL="0" marR="203200" lvl="0" indent="0" algn="l" rtl="0">
              <a:lnSpc>
                <a:spcPct val="142857"/>
              </a:lnSpc>
              <a:spcBef>
                <a:spcPts val="0"/>
              </a:spcBef>
              <a:spcAft>
                <a:spcPts val="0"/>
              </a:spcAft>
              <a:buNone/>
            </a:pPr>
            <a:r>
              <a:rPr lang="es-ES" b="0" u="none" dirty="0">
                <a:solidFill>
                  <a:schemeClr val="dk1"/>
                </a:solidFill>
              </a:rPr>
              <a:t>Fecha y hora</a:t>
            </a:r>
          </a:p>
          <a:p>
            <a:pPr marL="0" marR="203200" lvl="0" indent="0" algn="l" rtl="0">
              <a:lnSpc>
                <a:spcPct val="142857"/>
              </a:lnSpc>
              <a:spcBef>
                <a:spcPts val="0"/>
              </a:spcBef>
              <a:spcAft>
                <a:spcPts val="0"/>
              </a:spcAft>
              <a:buNone/>
            </a:pPr>
            <a:r>
              <a:rPr lang="es-ES" b="0" u="none" dirty="0">
                <a:solidFill>
                  <a:schemeClr val="dk1"/>
                </a:solidFill>
              </a:rPr>
              <a:t>Incluya la fecha y hora de los Comentarios Públicos. A menudo es difícil saber la hora exacta en que se tratará un punto concreto del orden del día. Anime de todos modos a sus voluntarios a llegar a tiempo. Si puede, suminístreles agua y tentempiés para que no tengan que esperar demasiado a que se aborde el punto del orden del día.</a:t>
            </a:r>
          </a:p>
          <a:p>
            <a:pPr marL="0" marR="203200" lvl="0" indent="0" algn="l" rtl="0">
              <a:lnSpc>
                <a:spcPct val="142857"/>
              </a:lnSpc>
              <a:spcBef>
                <a:spcPts val="0"/>
              </a:spcBef>
              <a:spcAft>
                <a:spcPts val="0"/>
              </a:spcAft>
              <a:buNone/>
            </a:pPr>
            <a:r>
              <a:rPr lang="es-ES" b="0" u="none" dirty="0">
                <a:solidFill>
                  <a:schemeClr val="dk1"/>
                </a:solidFill>
              </a:rPr>
              <a:t>Retransmisión en directo</a:t>
            </a:r>
          </a:p>
          <a:p>
            <a:pPr marL="0" marR="203200" lvl="0" indent="0" algn="l" rtl="0">
              <a:lnSpc>
                <a:spcPct val="142857"/>
              </a:lnSpc>
              <a:spcBef>
                <a:spcPts val="0"/>
              </a:spcBef>
              <a:spcAft>
                <a:spcPts val="0"/>
              </a:spcAft>
              <a:buNone/>
            </a:pPr>
            <a:r>
              <a:rPr lang="es-ES" b="0" u="none" dirty="0">
                <a:solidFill>
                  <a:schemeClr val="dk1"/>
                </a:solidFill>
              </a:rPr>
              <a:t>Para quienes no puedan asistir en persona a la reunión, incluye el enlace a la retransmisión en directo para que puedan seguirla.</a:t>
            </a:r>
          </a:p>
          <a:p>
            <a:pPr marL="0" marR="203200" lvl="0" indent="0" algn="l" rtl="0">
              <a:lnSpc>
                <a:spcPct val="142857"/>
              </a:lnSpc>
              <a:spcBef>
                <a:spcPts val="0"/>
              </a:spcBef>
              <a:spcAft>
                <a:spcPts val="0"/>
              </a:spcAft>
              <a:buNone/>
            </a:pPr>
            <a:r>
              <a:rPr lang="es-ES" b="0" u="none" dirty="0">
                <a:solidFill>
                  <a:schemeClr val="dk1"/>
                </a:solidFill>
              </a:rPr>
              <a:t>Número de punto</a:t>
            </a:r>
          </a:p>
          <a:p>
            <a:pPr marL="0" marR="203200" lvl="0" indent="0" algn="l" rtl="0">
              <a:lnSpc>
                <a:spcPct val="142857"/>
              </a:lnSpc>
              <a:spcBef>
                <a:spcPts val="0"/>
              </a:spcBef>
              <a:spcAft>
                <a:spcPts val="0"/>
              </a:spcAft>
              <a:buNone/>
            </a:pPr>
            <a:r>
              <a:rPr lang="es-ES" b="0" u="none" dirty="0">
                <a:solidFill>
                  <a:schemeClr val="dk1"/>
                </a:solidFill>
              </a:rPr>
              <a:t>Si pide a sus voluntarios que comenten un punto concreto del orden del día, no olvide indicarlo aquí, incluyendo el orden en que aparece en el orden del día. ¿Aparece el primero en el orden del día? Si es así, puede animar a sus voluntarios a llegar antes a la sala del consejo o de la junta directiva. </a:t>
            </a:r>
          </a:p>
          <a:p>
            <a:pPr marL="0" marR="203200" lvl="0" indent="0" algn="l" rtl="0">
              <a:lnSpc>
                <a:spcPct val="142857"/>
              </a:lnSpc>
              <a:spcBef>
                <a:spcPts val="0"/>
              </a:spcBef>
              <a:spcAft>
                <a:spcPts val="0"/>
              </a:spcAft>
              <a:buNone/>
            </a:pPr>
            <a:r>
              <a:rPr lang="es-ES" b="0" u="none" dirty="0">
                <a:solidFill>
                  <a:schemeClr val="dk1"/>
                </a:solidFill>
              </a:rPr>
              <a:t>Si pide a sus voluntarios que se unan a los Comentarios del Público en general sobre un asunto no incluido en el orden del día del órgano decisorio, especifíquelo aquí e incluya unas palabras describiendo el asunto.</a:t>
            </a:r>
          </a:p>
          <a:p>
            <a:pPr marL="0" marR="203200" lvl="0" indent="0" algn="l" rtl="0">
              <a:lnSpc>
                <a:spcPct val="142857"/>
              </a:lnSpc>
              <a:spcBef>
                <a:spcPts val="0"/>
              </a:spcBef>
              <a:spcAft>
                <a:spcPts val="0"/>
              </a:spcAft>
              <a:buNone/>
            </a:pPr>
            <a:r>
              <a:rPr lang="es-ES" b="0" u="none" dirty="0">
                <a:solidFill>
                  <a:schemeClr val="dk1"/>
                </a:solidFill>
              </a:rPr>
              <a:t>Duración de los comentarios del público</a:t>
            </a:r>
          </a:p>
          <a:p>
            <a:pPr marL="0" marR="203200" lvl="0" indent="0" algn="l" rtl="0">
              <a:lnSpc>
                <a:spcPct val="142857"/>
              </a:lnSpc>
              <a:spcBef>
                <a:spcPts val="0"/>
              </a:spcBef>
              <a:spcAft>
                <a:spcPts val="0"/>
              </a:spcAft>
              <a:buNone/>
            </a:pPr>
            <a:r>
              <a:rPr lang="es-ES" b="0" u="none" dirty="0">
                <a:solidFill>
                  <a:schemeClr val="dk1"/>
                </a:solidFill>
              </a:rPr>
              <a:t>¿De cuánto tiempo dispondrá cada voluntario? Normalmente, entre uno y tres minutos.</a:t>
            </a:r>
          </a:p>
          <a:p>
            <a:pPr marL="0" marR="203200" lvl="0" indent="0" algn="l" rtl="0">
              <a:lnSpc>
                <a:spcPct val="142857"/>
              </a:lnSpc>
              <a:spcBef>
                <a:spcPts val="0"/>
              </a:spcBef>
              <a:spcAft>
                <a:spcPts val="0"/>
              </a:spcAft>
              <a:buNone/>
            </a:pPr>
            <a:r>
              <a:rPr lang="es-ES" b="0" u="none" dirty="0">
                <a:solidFill>
                  <a:schemeClr val="dk1"/>
                </a:solidFill>
              </a:rPr>
              <a:t>Notas sobre accesibilidad</a:t>
            </a:r>
          </a:p>
          <a:p>
            <a:pPr marL="0" marR="203200" lvl="0" indent="0" algn="l" rtl="0">
              <a:lnSpc>
                <a:spcPct val="142857"/>
              </a:lnSpc>
              <a:spcBef>
                <a:spcPts val="0"/>
              </a:spcBef>
              <a:spcAft>
                <a:spcPts val="0"/>
              </a:spcAft>
              <a:buNone/>
            </a:pPr>
            <a:r>
              <a:rPr lang="es-ES" b="0" u="none" dirty="0">
                <a:solidFill>
                  <a:schemeClr val="dk1"/>
                </a:solidFill>
              </a:rPr>
              <a:t>Asegúrese de incluir detalles para los voluntarios que no hablen inglés, o para aquellos con capacidades diferentes, como personas ciegas, con dificultades auditivas o que no puedan desplazarse para hacer comentarios públicos en persona.</a:t>
            </a:r>
          </a:p>
          <a:p>
            <a:pPr marL="0" marR="203200" lvl="0" indent="0" algn="l" rtl="0">
              <a:lnSpc>
                <a:spcPct val="142857"/>
              </a:lnSpc>
              <a:spcBef>
                <a:spcPts val="0"/>
              </a:spcBef>
              <a:spcAft>
                <a:spcPts val="0"/>
              </a:spcAft>
              <a:buNone/>
            </a:pPr>
            <a:endParaRPr lang="es-ES" b="1" u="sng" dirty="0">
              <a:solidFill>
                <a:schemeClr val="dk1"/>
              </a:solidFill>
            </a:endParaRPr>
          </a:p>
          <a:p>
            <a:pPr marL="0" marR="203200" lvl="0" indent="0" algn="l" rtl="0">
              <a:lnSpc>
                <a:spcPct val="142857"/>
              </a:lnSpc>
              <a:spcBef>
                <a:spcPts val="0"/>
              </a:spcBef>
              <a:spcAft>
                <a:spcPts val="0"/>
              </a:spcAft>
              <a:buNone/>
            </a:pPr>
            <a:endParaRPr lang="es-ES" b="1" u="sng" dirty="0">
              <a:solidFill>
                <a:schemeClr val="dk1"/>
              </a:solidFill>
            </a:endParaRPr>
          </a:p>
        </p:txBody>
      </p:sp>
      <p:sp>
        <p:nvSpPr>
          <p:cNvPr id="150" name="Google Shape;150;g2e8384c052d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e7fb0c2558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2e7fb0c2558_1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dirty="0"/>
              <a:t>Hemos cubierto mucho terreno hoy, pero antes de terminar, ¿alguien tiene alguna pregunta o preocupación sobre el material que hemos cubierto? *Nota: Anime a sus voluntarios a que le envíen por correo electrónico sus comentarios públicos un par de días antes de la audiencia. Así tendrá la oportunidad de revisarlos, plantear sus dudas o preguntas sobre el contenido desfavorable y ofrecerles ayuda individualizada para perfeccionar sus comentarios.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dirty="0"/>
              <a:t>NOTA PARA EL FORMADOR: </a:t>
            </a:r>
          </a:p>
          <a:p>
            <a:pPr marL="0" lvl="0" indent="0" algn="l" rtl="0">
              <a:lnSpc>
                <a:spcPct val="100000"/>
              </a:lnSpc>
              <a:spcBef>
                <a:spcPts val="0"/>
              </a:spcBef>
              <a:spcAft>
                <a:spcPts val="0"/>
              </a:spcAft>
              <a:buSzPts val="1100"/>
              <a:buNone/>
            </a:pPr>
            <a:r>
              <a:rPr lang="es-ES" dirty="0"/>
              <a:t>Comience su presentación con una descripción general de lo que es un Comentario Público, para los voluntarios que no estén familiarizados con el concepto. Utilice la diapositiva anterior como base y amplíela como considere oportuno.</a:t>
            </a:r>
          </a:p>
          <a:p>
            <a:pPr marL="0" lvl="0" indent="0" algn="l" rtl="0">
              <a:lnSpc>
                <a:spcPct val="100000"/>
              </a:lnSpc>
              <a:spcBef>
                <a:spcPts val="0"/>
              </a:spcBef>
              <a:spcAft>
                <a:spcPts val="0"/>
              </a:spcAft>
              <a:buSzPts val="1100"/>
              <a:buNone/>
            </a:pPr>
            <a:endParaRPr lang="es-ES" dirty="0"/>
          </a:p>
          <a:p>
            <a:pPr marL="0" lvl="0" indent="0" algn="l" rtl="0">
              <a:lnSpc>
                <a:spcPct val="100000"/>
              </a:lnSpc>
              <a:spcBef>
                <a:spcPts val="0"/>
              </a:spcBef>
              <a:spcAft>
                <a:spcPts val="0"/>
              </a:spcAft>
              <a:buSzPts val="1100"/>
              <a:buNone/>
            </a:pPr>
            <a:r>
              <a:rPr lang="es-ES" dirty="0"/>
              <a:t>GUIÓN: </a:t>
            </a:r>
          </a:p>
          <a:p>
            <a:pPr marL="0" lvl="0" indent="0" algn="l" rtl="0">
              <a:lnSpc>
                <a:spcPct val="100000"/>
              </a:lnSpc>
              <a:spcBef>
                <a:spcPts val="0"/>
              </a:spcBef>
              <a:spcAft>
                <a:spcPts val="0"/>
              </a:spcAft>
              <a:buSzPts val="1100"/>
              <a:buNone/>
            </a:pPr>
            <a:r>
              <a:rPr lang="es-ES" dirty="0"/>
              <a:t>Empecemos por lo que significan los «Comentarios del público». Durante una reunión del gobierno local, como un consejo municipal o una junta de supervisores, los comentarios públicos son una forma de expresar su opinión sobre un tema o una política como miembro de la comunidad o como parte de un grupo u organización. Sus Comentarios Públicos se encuadrarán en una de estas tres categorías: apoyar, oponerse o educar - si no tiene financiación o prefiere no tomar una posición pero aun así quiere contribuir al debate. </a:t>
            </a:r>
          </a:p>
          <a:p>
            <a:pPr marL="0" lvl="0" indent="0" algn="l" rtl="0">
              <a:lnSpc>
                <a:spcPct val="100000"/>
              </a:lnSpc>
              <a:spcBef>
                <a:spcPts val="0"/>
              </a:spcBef>
              <a:spcAft>
                <a:spcPts val="0"/>
              </a:spcAft>
              <a:buSzPts val="1100"/>
              <a:buNone/>
            </a:pPr>
            <a:endParaRPr lang="es-ES" dirty="0"/>
          </a:p>
          <a:p>
            <a:pPr marL="0" lvl="0" indent="0" algn="l" rtl="0">
              <a:lnSpc>
                <a:spcPct val="100000"/>
              </a:lnSpc>
              <a:spcBef>
                <a:spcPts val="0"/>
              </a:spcBef>
              <a:spcAft>
                <a:spcPts val="0"/>
              </a:spcAft>
              <a:buSzPts val="1100"/>
              <a:buNone/>
            </a:pPr>
            <a:r>
              <a:rPr lang="es-ES" dirty="0"/>
              <a:t>Hay dos tipos de comentarios públicos: </a:t>
            </a:r>
          </a:p>
          <a:p>
            <a:pPr marL="0" lvl="0" indent="0" algn="l" rtl="0">
              <a:lnSpc>
                <a:spcPct val="100000"/>
              </a:lnSpc>
              <a:spcBef>
                <a:spcPts val="0"/>
              </a:spcBef>
              <a:spcAft>
                <a:spcPts val="0"/>
              </a:spcAft>
              <a:buSzPts val="1100"/>
              <a:buNone/>
            </a:pPr>
            <a:r>
              <a:rPr lang="es-ES" dirty="0"/>
              <a:t>Comentarios generales del público - Esto ocurre cerca del comienzo de una reunión del consejo o de la junta. Usted puede utilizar este tiempo para hablar de cualquier cosa que no está ya en el orden del día de la reunión, este es un buen momento para mantener su tema frente y al centro.  </a:t>
            </a:r>
          </a:p>
          <a:p>
            <a:pPr marL="0" lvl="0" indent="0" algn="l" rtl="0">
              <a:lnSpc>
                <a:spcPct val="100000"/>
              </a:lnSpc>
              <a:spcBef>
                <a:spcPts val="0"/>
              </a:spcBef>
              <a:spcAft>
                <a:spcPts val="0"/>
              </a:spcAft>
              <a:buSzPts val="1100"/>
              <a:buNone/>
            </a:pPr>
            <a:r>
              <a:rPr lang="es-ES" dirty="0"/>
              <a:t>Comentarios del público sobre un punto concreto - Si tiene algo que decir sobre un tema concreto que el consejo tiene previsto debatir (como una nueva política), puede inscribirse para hablar sobre ese punto concreto del orden del día. Cuando llegue tu turno, asegúrate de ceñirte al tema en cuestión.</a:t>
            </a:r>
          </a:p>
          <a:p>
            <a:pPr marL="0" lvl="0" indent="0" algn="l" rtl="0">
              <a:lnSpc>
                <a:spcPct val="100000"/>
              </a:lnSpc>
              <a:spcBef>
                <a:spcPts val="0"/>
              </a:spcBef>
              <a:spcAft>
                <a:spcPts val="0"/>
              </a:spcAft>
              <a:buSzPts val="1100"/>
              <a:buNone/>
            </a:pPr>
            <a:endParaRPr lang="es-ES" dirty="0"/>
          </a:p>
          <a:p>
            <a:pPr marL="0" lvl="0" indent="0" algn="l" rtl="0">
              <a:lnSpc>
                <a:spcPct val="100000"/>
              </a:lnSpc>
              <a:spcBef>
                <a:spcPts val="0"/>
              </a:spcBef>
              <a:spcAft>
                <a:spcPts val="0"/>
              </a:spcAft>
              <a:buSzPts val="1100"/>
              <a:buNone/>
            </a:pPr>
            <a:endParaRPr lang="es-ES" dirty="0"/>
          </a:p>
          <a:p>
            <a:pPr marL="0" lvl="0" indent="0" algn="l" rtl="0">
              <a:lnSpc>
                <a:spcPct val="100000"/>
              </a:lnSpc>
              <a:spcBef>
                <a:spcPts val="0"/>
              </a:spcBef>
              <a:spcAft>
                <a:spcPts val="0"/>
              </a:spcAft>
              <a:buSzPts val="1100"/>
              <a:buNone/>
            </a:pPr>
            <a:endParaRPr lang="es-ES" dirty="0"/>
          </a:p>
          <a:p>
            <a:pPr marL="0" lvl="0" indent="0" algn="l" rtl="0">
              <a:lnSpc>
                <a:spcPct val="100000"/>
              </a:lnSpc>
              <a:spcBef>
                <a:spcPts val="0"/>
              </a:spcBef>
              <a:spcAft>
                <a:spcPts val="0"/>
              </a:spcAft>
              <a:buSzPts val="1100"/>
              <a:buNone/>
            </a:pPr>
            <a:endParaRPr lang="es-ES" dirty="0"/>
          </a:p>
          <a:p>
            <a:pPr marL="0" lvl="0" indent="0" algn="l" rtl="0">
              <a:lnSpc>
                <a:spcPct val="100000"/>
              </a:lnSpc>
              <a:spcBef>
                <a:spcPts val="0"/>
              </a:spcBef>
              <a:spcAft>
                <a:spcPts val="0"/>
              </a:spcAft>
              <a:buSzPts val="1100"/>
              <a:buNone/>
            </a:pPr>
            <a:endParaRPr lang="es-ES" dirty="0"/>
          </a:p>
          <a:p>
            <a:pPr marL="0" lvl="0" indent="0" algn="l" rtl="0">
              <a:lnSpc>
                <a:spcPct val="100000"/>
              </a:lnSpc>
              <a:spcBef>
                <a:spcPts val="0"/>
              </a:spcBef>
              <a:spcAft>
                <a:spcPts val="0"/>
              </a:spcAft>
              <a:buSzPts val="1100"/>
              <a:buNone/>
            </a:pPr>
            <a:endParaRPr lang="en-US" dirty="0"/>
          </a:p>
        </p:txBody>
      </p:sp>
      <p:sp>
        <p:nvSpPr>
          <p:cNvPr id="89" name="Google Shape;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s-ES" dirty="0"/>
              <a:t>Puede consultar la ficha de trabajo para obtener orientación sobre cada uno de estos aspectos</a:t>
            </a:r>
          </a:p>
          <a:p>
            <a:pPr marL="0" indent="0">
              <a:buNone/>
            </a:pPr>
            <a:endParaRPr lang="es-ES" dirty="0"/>
          </a:p>
          <a:p>
            <a:pPr marL="0" indent="0">
              <a:buNone/>
            </a:pPr>
            <a:r>
              <a:rPr lang="es-ES" dirty="0"/>
              <a:t>NOTA PARA EL FORMADOR: </a:t>
            </a:r>
          </a:p>
          <a:p>
            <a:pPr marL="0" indent="0">
              <a:buNone/>
            </a:pPr>
            <a:r>
              <a:rPr lang="es-ES" dirty="0"/>
              <a:t>Guíe a sus voluntarios a través de los cinco componentes clave de un buen Comentario público. Destaque la importancia de:</a:t>
            </a:r>
          </a:p>
          <a:p>
            <a:pPr marL="0" indent="0">
              <a:buNone/>
            </a:pPr>
            <a:r>
              <a:rPr lang="es-ES" dirty="0"/>
              <a:t>Practicar su comentario y utilizar un cronómetro para asegurarse de que tiene la longitud adecuada.</a:t>
            </a:r>
          </a:p>
          <a:p>
            <a:pPr marL="0" indent="0">
              <a:buNone/>
            </a:pPr>
            <a:r>
              <a:rPr lang="es-ES" dirty="0"/>
              <a:t>Si su comentario es demasiado largo, recorte las partes innecesarias.</a:t>
            </a:r>
          </a:p>
          <a:p>
            <a:pPr marL="0" indent="0">
              <a:buNone/>
            </a:pPr>
            <a:r>
              <a:rPr lang="es-ES" dirty="0"/>
              <a:t>Sigue practicando y perfeccionando tus comentarios para que sean breves pero impactantes</a:t>
            </a:r>
          </a:p>
          <a:p>
            <a:pPr marL="0" indent="0">
              <a:buNone/>
            </a:pPr>
            <a:endParaRPr lang="es-ES" dirty="0"/>
          </a:p>
          <a:p>
            <a:pPr marL="0" indent="0">
              <a:buNone/>
            </a:pPr>
            <a:r>
              <a:rPr lang="es-ES" dirty="0"/>
              <a:t>GUIÓN:</a:t>
            </a:r>
          </a:p>
          <a:p>
            <a:pPr marL="0" indent="0">
              <a:buNone/>
            </a:pPr>
            <a:endParaRPr lang="es-ES" dirty="0"/>
          </a:p>
          <a:p>
            <a:pPr marL="0" indent="0">
              <a:buNone/>
            </a:pPr>
            <a:r>
              <a:rPr lang="es-ES" dirty="0"/>
              <a:t>Hay cinco componentes clave para un buen comentario público:</a:t>
            </a:r>
          </a:p>
          <a:p>
            <a:pPr marL="0" indent="0">
              <a:buNone/>
            </a:pPr>
            <a:endParaRPr lang="es-ES" dirty="0"/>
          </a:p>
          <a:p>
            <a:pPr marL="0" indent="0">
              <a:buNone/>
            </a:pPr>
            <a:r>
              <a:rPr lang="es-ES" dirty="0"/>
              <a:t>Saludar a los responsables de la toma de decisiones: </a:t>
            </a:r>
          </a:p>
          <a:p>
            <a:pPr marL="0" indent="0">
              <a:buNone/>
            </a:pPr>
            <a:r>
              <a:rPr lang="es-ES" dirty="0"/>
              <a:t>Comienza con un simple saludo del tipo «Buenos días/tardes/tardes miembros del Consejo Municipal».</a:t>
            </a:r>
          </a:p>
          <a:p>
            <a:pPr marL="0" indent="0">
              <a:buNone/>
            </a:pPr>
            <a:r>
              <a:rPr lang="es-ES" dirty="0"/>
              <a:t>Preséntese</a:t>
            </a:r>
          </a:p>
          <a:p>
            <a:pPr marL="0" indent="0">
              <a:buNone/>
            </a:pPr>
            <a:r>
              <a:rPr lang="es-ES" dirty="0"/>
              <a:t>Diga su nombre</a:t>
            </a:r>
          </a:p>
          <a:p>
            <a:pPr marL="0" indent="0">
              <a:buNone/>
            </a:pPr>
            <a:r>
              <a:rPr lang="es-ES" dirty="0"/>
              <a:t>Mencione dónde vive y durante cuánto tiempo. Si los miembros del consejo o de la junta representan a distritos específicos, asegúrate de gritar tu representante. </a:t>
            </a:r>
          </a:p>
          <a:p>
            <a:pPr marL="0" indent="0">
              <a:buNone/>
            </a:pPr>
            <a:r>
              <a:rPr lang="es-ES" dirty="0"/>
              <a:t>Indique cualquier título o afiliación</a:t>
            </a:r>
          </a:p>
          <a:p>
            <a:pPr marL="0" indent="0">
              <a:buNone/>
            </a:pPr>
            <a:r>
              <a:rPr lang="es-ES" dirty="0"/>
              <a:t>Exponga su postura: </a:t>
            </a:r>
          </a:p>
          <a:p>
            <a:pPr marL="0" indent="0">
              <a:buNone/>
            </a:pPr>
            <a:r>
              <a:rPr lang="es-ES" dirty="0"/>
              <a:t>Indique claramente si apoya o se opone a la cuestión o política.</a:t>
            </a:r>
          </a:p>
          <a:p>
            <a:pPr marL="0" indent="0">
              <a:buNone/>
            </a:pPr>
            <a:r>
              <a:rPr lang="es-ES" dirty="0"/>
              <a:t>Explica brevemente por qué te sientes así</a:t>
            </a:r>
          </a:p>
          <a:p>
            <a:pPr marL="0" indent="0">
              <a:buNone/>
            </a:pPr>
            <a:r>
              <a:rPr lang="es-ES" dirty="0"/>
              <a:t>Comparta su historia personal</a:t>
            </a:r>
          </a:p>
          <a:p>
            <a:pPr marL="0" indent="0">
              <a:buNone/>
            </a:pPr>
            <a:r>
              <a:rPr lang="es-ES" dirty="0"/>
              <a:t>Conecte con los responsables de la toma de decisiones a un nivel más personal y emocional.</a:t>
            </a:r>
          </a:p>
          <a:p>
            <a:pPr marL="0" indent="0">
              <a:buNone/>
            </a:pPr>
            <a:r>
              <a:rPr lang="es-ES" dirty="0"/>
              <a:t>Explique cómo le ha afectado este asunto a usted, a su comunidad o a sus seres queridos.</a:t>
            </a:r>
          </a:p>
          <a:p>
            <a:pPr marL="0" indent="0">
              <a:buNone/>
            </a:pPr>
            <a:r>
              <a:rPr lang="es-ES" dirty="0"/>
              <a:t>Si no tiene una historia personal, busque un punto de vista emocional que le ayude a exponer su punto de vista. Por ejemplo: «Cuando veo cifras tan elevadas de consumo de tabaco entre nuestros jóvenes, se me parte el corazón».</a:t>
            </a:r>
          </a:p>
          <a:p>
            <a:pPr marL="0" indent="0">
              <a:buNone/>
            </a:pPr>
            <a:r>
              <a:rPr lang="es-ES" dirty="0"/>
              <a:t>Declaración final</a:t>
            </a:r>
          </a:p>
          <a:p>
            <a:pPr marL="0" indent="0">
              <a:buNone/>
            </a:pPr>
            <a:r>
              <a:rPr lang="es-ES" dirty="0"/>
              <a:t>Petición difícil: Los voluntarios pueden pedir al órgano decisorio que apoye o se oponga al tema.</a:t>
            </a:r>
          </a:p>
          <a:p>
            <a:pPr marL="0" indent="0">
              <a:buNone/>
            </a:pPr>
            <a:r>
              <a:rPr lang="es-ES" dirty="0"/>
              <a:t>Pregunta blanda: Si está financiado por el impuesto sobre el tabaco, no puede hacer una pregunta dura. Pero sus comentarios públicos, su historia, tienen un valor incalculable. En su lugar, pida al órgano decisorio que tenga en cuenta su testimonio.</a:t>
            </a:r>
          </a:p>
          <a:p>
            <a:pPr marL="0" indent="0">
              <a:buNone/>
            </a:pPr>
            <a:r>
              <a:rPr lang="es-ES" dirty="0"/>
              <a:t>Agradezca al órgano decisorio su tiempo y consideración. </a:t>
            </a:r>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lang="es-ES" dirty="0"/>
          </a:p>
          <a:p>
            <a:pPr marL="0" indent="0">
              <a:buNone/>
            </a:pPr>
            <a:endParaRPr dirty="0"/>
          </a:p>
        </p:txBody>
      </p:sp>
      <p:sp>
        <p:nvSpPr>
          <p:cNvPr id="97" name="Google Shape;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s-ES" dirty="0"/>
              <a:t>Puede consultar la ficha de trabajo para obtener orientación sobre cada uno de estos aspectos</a:t>
            </a:r>
          </a:p>
          <a:p>
            <a:pPr marL="0" indent="0">
              <a:buNone/>
            </a:pPr>
            <a:endParaRPr lang="es-ES" dirty="0"/>
          </a:p>
          <a:p>
            <a:pPr marL="0" indent="0">
              <a:buNone/>
            </a:pPr>
            <a:r>
              <a:rPr lang="es-ES" dirty="0"/>
              <a:t>NOTA PARA EL FORMADOR: </a:t>
            </a:r>
          </a:p>
          <a:p>
            <a:pPr marL="0" indent="0">
              <a:buNone/>
            </a:pPr>
            <a:r>
              <a:rPr lang="es-ES" dirty="0"/>
              <a:t>Guíe a sus voluntarios a través de los cinco componentes clave de un buen Comentario público. Destaque la importancia de:</a:t>
            </a:r>
          </a:p>
          <a:p>
            <a:pPr marL="0" indent="0">
              <a:buNone/>
            </a:pPr>
            <a:r>
              <a:rPr lang="es-ES" dirty="0"/>
              <a:t>Practicar su comentario y utilizar un cronómetro para asegurarse de que tiene la longitud adecuada.</a:t>
            </a:r>
          </a:p>
          <a:p>
            <a:pPr marL="0" indent="0">
              <a:buNone/>
            </a:pPr>
            <a:r>
              <a:rPr lang="es-ES" dirty="0"/>
              <a:t>Si su comentario es demasiado largo, recorte las partes innecesarias.</a:t>
            </a:r>
          </a:p>
          <a:p>
            <a:pPr marL="0" indent="0">
              <a:buNone/>
            </a:pPr>
            <a:r>
              <a:rPr lang="es-ES" dirty="0"/>
              <a:t>Sigue practicando y perfeccionando tus comentarios para que sean breves pero impactantes</a:t>
            </a:r>
          </a:p>
          <a:p>
            <a:pPr marL="0" indent="0">
              <a:buNone/>
            </a:pPr>
            <a:endParaRPr lang="es-ES" dirty="0"/>
          </a:p>
          <a:p>
            <a:pPr marL="0" indent="0">
              <a:buNone/>
            </a:pPr>
            <a:r>
              <a:rPr lang="es-ES" dirty="0"/>
              <a:t>GUIÓN:</a:t>
            </a:r>
          </a:p>
          <a:p>
            <a:pPr marL="0" indent="0">
              <a:buNone/>
            </a:pPr>
            <a:endParaRPr lang="es-ES" dirty="0"/>
          </a:p>
          <a:p>
            <a:pPr marL="0" indent="0">
              <a:buNone/>
            </a:pPr>
            <a:r>
              <a:rPr lang="es-ES" dirty="0"/>
              <a:t>Hay cinco componentes clave para un buen comentario público:</a:t>
            </a:r>
          </a:p>
          <a:p>
            <a:pPr marL="0" indent="0">
              <a:buNone/>
            </a:pPr>
            <a:endParaRPr lang="es-ES" dirty="0"/>
          </a:p>
          <a:p>
            <a:pPr marL="0" indent="0">
              <a:buNone/>
            </a:pPr>
            <a:r>
              <a:rPr lang="es-ES" dirty="0"/>
              <a:t>Preséntate Saluda a los responsables de la toma de decisiones: </a:t>
            </a:r>
          </a:p>
          <a:p>
            <a:pPr marL="0" indent="0">
              <a:buNone/>
            </a:pPr>
            <a:r>
              <a:rPr lang="es-ES" dirty="0"/>
              <a:t>Empieza con un saludo sencillo como «Buenos días/tardes/tardes miembros del Consejo Municipal».</a:t>
            </a:r>
          </a:p>
          <a:p>
            <a:pPr marL="0" indent="0">
              <a:buNone/>
            </a:pPr>
            <a:r>
              <a:rPr lang="es-ES" dirty="0"/>
              <a:t>Diga su nombre</a:t>
            </a:r>
          </a:p>
          <a:p>
            <a:pPr marL="0" indent="0">
              <a:buNone/>
            </a:pPr>
            <a:r>
              <a:rPr lang="es-ES" dirty="0"/>
              <a:t>Mencione dónde vive y durante cuánto tiempo. Si los miembros del consejo o de la junta representan a distritos específicos, asegúrate de gritar tu representante. </a:t>
            </a:r>
          </a:p>
          <a:p>
            <a:pPr marL="0" indent="0">
              <a:buNone/>
            </a:pPr>
            <a:r>
              <a:rPr lang="es-ES" dirty="0"/>
              <a:t>Indique cualquier título o afiliación</a:t>
            </a:r>
          </a:p>
          <a:p>
            <a:pPr marL="0" indent="0">
              <a:buNone/>
            </a:pPr>
            <a:r>
              <a:rPr lang="es-ES" dirty="0"/>
              <a:t>Exprese su preocupación: </a:t>
            </a:r>
          </a:p>
          <a:p>
            <a:pPr marL="0" indent="0">
              <a:buNone/>
            </a:pPr>
            <a:r>
              <a:rPr lang="es-ES" dirty="0"/>
              <a:t>Indique claramente si apoya o se opone a la cuestión o política si no está financiado por la </a:t>
            </a:r>
            <a:r>
              <a:rPr lang="es-ES" dirty="0" err="1"/>
              <a:t>ctpp</a:t>
            </a:r>
            <a:r>
              <a:rPr lang="es-ES" dirty="0"/>
              <a:t>, o si puede aportar algo de educación sobre el tema, quizá con su experiencia, lo que está viendo, algunos datos importantes.</a:t>
            </a:r>
          </a:p>
          <a:p>
            <a:pPr marL="0" indent="0">
              <a:buNone/>
            </a:pPr>
            <a:r>
              <a:rPr lang="es-ES" dirty="0"/>
              <a:t>Explique brevemente por qué se siente así</a:t>
            </a:r>
          </a:p>
          <a:p>
            <a:pPr marL="0" indent="0">
              <a:buNone/>
            </a:pPr>
            <a:r>
              <a:rPr lang="es-ES" dirty="0"/>
              <a:t>Comparta su historia personal</a:t>
            </a:r>
          </a:p>
          <a:p>
            <a:pPr marL="0" indent="0">
              <a:buNone/>
            </a:pPr>
            <a:r>
              <a:rPr lang="es-ES" dirty="0"/>
              <a:t>Conecte con los responsables de la toma de decisiones a un nivel más personal y emocional.  Las historias personales dan vida al tema. </a:t>
            </a:r>
          </a:p>
          <a:p>
            <a:pPr marL="0" indent="0">
              <a:buNone/>
            </a:pPr>
            <a:r>
              <a:rPr lang="es-ES" dirty="0"/>
              <a:t>Explique cómo le ha afectado a usted, a su comunidad o a sus seres queridos.</a:t>
            </a:r>
          </a:p>
          <a:p>
            <a:pPr marL="0" indent="0">
              <a:buNone/>
            </a:pPr>
            <a:r>
              <a:rPr lang="es-ES" dirty="0"/>
              <a:t>Si no tiene una historia personal, busque un punto de vista emocional que le ayude a exponer su punto de vista. Por ejemplo: «Cuando veo cifras tan elevadas de consumo de tabaco entre nuestros jóvenes, se me parte el corazón».</a:t>
            </a:r>
          </a:p>
          <a:p>
            <a:pPr marL="0" indent="0">
              <a:buNone/>
            </a:pPr>
            <a:r>
              <a:rPr lang="es-ES" dirty="0"/>
              <a:t>Declaración final/su pregunta</a:t>
            </a:r>
          </a:p>
          <a:p>
            <a:pPr marL="0" indent="0">
              <a:buNone/>
            </a:pPr>
            <a:r>
              <a:rPr lang="es-ES" dirty="0"/>
              <a:t>Pregunta difícil: Los voluntarios pueden pedir al órgano decisorio que apoye o se oponga al tema.</a:t>
            </a:r>
          </a:p>
          <a:p>
            <a:pPr marL="0" indent="0">
              <a:buNone/>
            </a:pPr>
            <a:r>
              <a:rPr lang="es-ES" dirty="0"/>
              <a:t>Pregunta blanda: Si está financiado por el impuesto sobre el tabaco, no puede hacer una pregunta dura. Pero sus comentarios públicos, su historia, tienen un valor incalculable. En su lugar, pida al órgano decisorio que tenga en cuenta su testimonio. </a:t>
            </a:r>
          </a:p>
          <a:p>
            <a:pPr marL="0" indent="0">
              <a:buNone/>
            </a:pPr>
            <a:r>
              <a:rPr lang="es-ES" dirty="0"/>
              <a:t>Agradezca al órgano decisorio su tiempo y consideración. </a:t>
            </a:r>
          </a:p>
          <a:p>
            <a:pPr marL="0" indent="0">
              <a:buNone/>
            </a:pPr>
            <a:endParaRPr lang="es-ES" dirty="0"/>
          </a:p>
          <a:p>
            <a:pPr marL="0" indent="0">
              <a:buNone/>
            </a:pPr>
            <a:endParaRPr dirty="0"/>
          </a:p>
        </p:txBody>
      </p:sp>
      <p:sp>
        <p:nvSpPr>
          <p:cNvPr id="97" name="Google Shape;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626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dirty="0">
                <a:solidFill>
                  <a:schemeClr val="dk1"/>
                </a:solidFill>
              </a:rPr>
              <a:t>NOTA PARA EL FORMADOR: Esta es su oportunidad para explicar a los voluntarios lo que deben y no deben hacer. Después de esta diapositiva, haga una pausa para asegurarse de que los voluntarios puedan hacer preguntas sobre el material que ha tratado hasta ahora.</a:t>
            </a:r>
          </a:p>
          <a:p>
            <a:pPr marL="0" lvl="0" indent="0" algn="l" rtl="0">
              <a:lnSpc>
                <a:spcPct val="100000"/>
              </a:lnSpc>
              <a:spcBef>
                <a:spcPts val="0"/>
              </a:spcBef>
              <a:spcAft>
                <a:spcPts val="0"/>
              </a:spcAft>
              <a:buSzPts val="1100"/>
              <a:buNone/>
            </a:pPr>
            <a:endParaRPr lang="es-ES" dirty="0">
              <a:solidFill>
                <a:schemeClr val="dk1"/>
              </a:solidFill>
            </a:endParaRPr>
          </a:p>
          <a:p>
            <a:pPr marL="0" lvl="0" indent="0" algn="l" rtl="0">
              <a:lnSpc>
                <a:spcPct val="100000"/>
              </a:lnSpc>
              <a:spcBef>
                <a:spcPts val="0"/>
              </a:spcBef>
              <a:spcAft>
                <a:spcPts val="0"/>
              </a:spcAft>
              <a:buSzPts val="1100"/>
              <a:buNone/>
            </a:pPr>
            <a:r>
              <a:rPr lang="es-ES" dirty="0">
                <a:solidFill>
                  <a:schemeClr val="dk1"/>
                </a:solidFill>
              </a:rPr>
              <a:t>GUIÓN: En un momento en el que las reuniones del consejo municipal y de la junta de supervisores están experimentando interrupciones y alteraciones sin precedentes, es importante mantener una conducta educada y respetuosa cuando realice sus Comentarios Públicos. </a:t>
            </a:r>
          </a:p>
          <a:p>
            <a:pPr marL="0" lvl="0" indent="0" algn="l" rtl="0">
              <a:lnSpc>
                <a:spcPct val="100000"/>
              </a:lnSpc>
              <a:spcBef>
                <a:spcPts val="0"/>
              </a:spcBef>
              <a:spcAft>
                <a:spcPts val="0"/>
              </a:spcAft>
              <a:buSzPts val="1100"/>
              <a:buNone/>
            </a:pPr>
            <a:endParaRPr lang="es-ES" dirty="0">
              <a:solidFill>
                <a:schemeClr val="dk1"/>
              </a:solidFill>
            </a:endParaRPr>
          </a:p>
          <a:p>
            <a:pPr marL="0" lvl="0" indent="0" algn="l" rtl="0">
              <a:lnSpc>
                <a:spcPct val="100000"/>
              </a:lnSpc>
              <a:spcBef>
                <a:spcPts val="0"/>
              </a:spcBef>
              <a:spcAft>
                <a:spcPts val="0"/>
              </a:spcAft>
              <a:buSzPts val="1100"/>
              <a:buNone/>
            </a:pPr>
            <a:r>
              <a:rPr lang="es-ES" dirty="0">
                <a:solidFill>
                  <a:schemeClr val="dk1"/>
                </a:solidFill>
              </a:rPr>
              <a:t>Recuerde: usted está allí sólo representándose a sí mismo, está representando a su comunidad, a cualquier organización a la que pueda estar afiliado y a la comunidad de prevención del </a:t>
            </a:r>
            <a:r>
              <a:rPr lang="es-ES" dirty="0" err="1">
                <a:solidFill>
                  <a:schemeClr val="dk1"/>
                </a:solidFill>
              </a:rPr>
              <a:t>tabaquismo.Así</a:t>
            </a:r>
            <a:r>
              <a:rPr lang="es-ES" dirty="0">
                <a:solidFill>
                  <a:schemeClr val="dk1"/>
                </a:solidFill>
              </a:rPr>
              <a:t> que RECUERDE </a:t>
            </a:r>
            <a:r>
              <a:rPr lang="es-ES" dirty="0" err="1">
                <a:solidFill>
                  <a:schemeClr val="dk1"/>
                </a:solidFill>
              </a:rPr>
              <a:t>HAGAHable</a:t>
            </a:r>
            <a:r>
              <a:rPr lang="es-ES" dirty="0">
                <a:solidFill>
                  <a:schemeClr val="dk1"/>
                </a:solidFill>
              </a:rPr>
              <a:t> con </a:t>
            </a:r>
            <a:r>
              <a:rPr lang="es-ES" dirty="0" err="1">
                <a:solidFill>
                  <a:schemeClr val="dk1"/>
                </a:solidFill>
              </a:rPr>
              <a:t>claridadEnuncie</a:t>
            </a:r>
            <a:r>
              <a:rPr lang="es-ES" dirty="0">
                <a:solidFill>
                  <a:schemeClr val="dk1"/>
                </a:solidFill>
              </a:rPr>
              <a:t> y proyecte su voz, también consulte sobre intérpretes si es necesario. Hable claramente al </a:t>
            </a:r>
            <a:r>
              <a:rPr lang="es-ES" dirty="0" err="1">
                <a:solidFill>
                  <a:schemeClr val="dk1"/>
                </a:solidFill>
              </a:rPr>
              <a:t>micrófonoHable</a:t>
            </a:r>
            <a:r>
              <a:rPr lang="es-ES" dirty="0">
                <a:solidFill>
                  <a:schemeClr val="dk1"/>
                </a:solidFill>
              </a:rPr>
              <a:t> despacio. Es habitual que hablemos más rápido cuando estamos nerviosos, pero practique ir despacio para asegurarse de que los responsables de la toma de decisiones puedan oírle y entenderle. Si tienes que leer, levanta la vista de vez en cuando para que tu discurso tenga más impacto que si estuvieras mirando hacia abajo todo el tiempo. Preste </a:t>
            </a:r>
            <a:r>
              <a:rPr lang="es-ES" dirty="0" err="1">
                <a:solidFill>
                  <a:schemeClr val="dk1"/>
                </a:solidFill>
              </a:rPr>
              <a:t>atenciónPrepárate</a:t>
            </a:r>
            <a:r>
              <a:rPr lang="es-ES" dirty="0">
                <a:solidFill>
                  <a:schemeClr val="dk1"/>
                </a:solidFill>
              </a:rPr>
              <a:t> para hablar cuando te llamen por tu nombre y presta atención a la hora, a veces te interrumpirán cuando se te acabe el tiempo. Sé </a:t>
            </a:r>
            <a:r>
              <a:rPr lang="es-ES" dirty="0" err="1">
                <a:solidFill>
                  <a:schemeClr val="dk1"/>
                </a:solidFill>
              </a:rPr>
              <a:t>flexibleCuando</a:t>
            </a:r>
            <a:r>
              <a:rPr lang="es-ES" dirty="0">
                <a:solidFill>
                  <a:schemeClr val="dk1"/>
                </a:solidFill>
              </a:rPr>
              <a:t> se acabe tu tiempo, detén educadamente tu comentario a mitad de frase, da las gracias y abandona el estrado o silencia el micrófono. </a:t>
            </a:r>
            <a:r>
              <a:rPr lang="es-ES" dirty="0" err="1">
                <a:solidFill>
                  <a:schemeClr val="dk1"/>
                </a:solidFill>
              </a:rPr>
              <a:t>NOUtilizar</a:t>
            </a:r>
            <a:r>
              <a:rPr lang="es-ES" dirty="0">
                <a:solidFill>
                  <a:schemeClr val="dk1"/>
                </a:solidFill>
              </a:rPr>
              <a:t> un lenguaje duro u ofensivo. A todos nos apasiona este tema, pero cuando se dirija a un órgano decisorio sea profesional.    Utilizar jerga o </a:t>
            </a:r>
            <a:r>
              <a:rPr lang="es-ES" dirty="0" err="1">
                <a:solidFill>
                  <a:schemeClr val="dk1"/>
                </a:solidFill>
              </a:rPr>
              <a:t>acrónimosSi</a:t>
            </a:r>
            <a:r>
              <a:rPr lang="es-ES" dirty="0">
                <a:solidFill>
                  <a:schemeClr val="dk1"/>
                </a:solidFill>
              </a:rPr>
              <a:t> tiene que utilizar un acrónimo, asegúrese de explicar qué significa cada letra del acrónimo. Esto puede resultar tedioso, confuso y añadir tiempo innecesario a sus comentarios públicos, así que evítelo si puede.  Y dé por sentado que el órgano decisorio no conoce su tema, porque es probable que no lo conozcan, así que facilíteles la comprensión. Dirigirse directamente o atacar a los oponentes Está bien que aportes pruebas y datos para rebatir los argumentos de los oponentes, pero no ataques ni te dirijas directamente a ningún oponente que pueda haber en la sala. Cuida tu comportamiento en todo momento; por ejemplo, sé respetuoso con los demás oradores y evita expresiones que puedan interpretarse como irrespetuosas. Por ejemplo, muecas y risas. Si la oposición dice mentiras, intenta hablar en último lugar y abordarlas de frente con respeto y confianza en que tus razonamientos y argumentos harán valer tus argumentos.  Cuando presentes tus tarjetas, puedes colocar a los oradores en el orden que desees al entregárselas al secretario. </a:t>
            </a:r>
            <a:endParaRPr lang="en-US" dirty="0">
              <a:solidFill>
                <a:schemeClr val="dk1"/>
              </a:solidFill>
            </a:endParaRPr>
          </a:p>
        </p:txBody>
      </p:sp>
      <p:sp>
        <p:nvSpPr>
          <p:cNvPr id="105" name="Google Shape;10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b="0" u="none" dirty="0"/>
              <a:t>NOTAS PARA EL FORMADOR:</a:t>
            </a:r>
          </a:p>
          <a:p>
            <a:pPr marL="0" lvl="0" indent="0" algn="l" rtl="0">
              <a:lnSpc>
                <a:spcPct val="100000"/>
              </a:lnSpc>
              <a:spcBef>
                <a:spcPts val="0"/>
              </a:spcBef>
              <a:spcAft>
                <a:spcPts val="0"/>
              </a:spcAft>
              <a:buSzPts val="1100"/>
              <a:buNone/>
            </a:pPr>
            <a:r>
              <a:rPr lang="es-ES" b="0" u="none" dirty="0"/>
              <a:t>Es probable que la mayoría de sus voluntarios, especialmente los que no tienen experiencia en comentarios públicos, se sientan ansiosos o temerosos de hablar ante funcionarios electos y una sala llena de gente. Ayúdeles a relajarse compartiendo sus propias experiencias con la ansiedad de hablar en público (si procede) y cualquier consejo o truco práctico que utilice para gestionar esas emociones difíciles al pronunciar Comentarios Públicos.</a:t>
            </a:r>
          </a:p>
          <a:p>
            <a:pPr marL="0" lvl="0" indent="0" algn="l" rtl="0">
              <a:lnSpc>
                <a:spcPct val="100000"/>
              </a:lnSpc>
              <a:spcBef>
                <a:spcPts val="0"/>
              </a:spcBef>
              <a:spcAft>
                <a:spcPts val="0"/>
              </a:spcAft>
              <a:buSzPts val="1100"/>
              <a:buNone/>
            </a:pPr>
            <a:endParaRPr lang="es-ES" b="0" u="none" dirty="0"/>
          </a:p>
          <a:p>
            <a:pPr marL="0" lvl="0" indent="0" algn="l" rtl="0">
              <a:lnSpc>
                <a:spcPct val="100000"/>
              </a:lnSpc>
              <a:spcBef>
                <a:spcPts val="0"/>
              </a:spcBef>
              <a:spcAft>
                <a:spcPts val="0"/>
              </a:spcAft>
              <a:buSzPts val="1100"/>
              <a:buNone/>
            </a:pPr>
            <a:r>
              <a:rPr lang="es-ES" b="0" u="none" dirty="0"/>
              <a:t>GUIÓN:</a:t>
            </a:r>
          </a:p>
          <a:p>
            <a:pPr marL="0" lvl="0" indent="0" algn="l" rtl="0">
              <a:lnSpc>
                <a:spcPct val="100000"/>
              </a:lnSpc>
              <a:spcBef>
                <a:spcPts val="0"/>
              </a:spcBef>
              <a:spcAft>
                <a:spcPts val="0"/>
              </a:spcAft>
              <a:buSzPts val="1100"/>
              <a:buNone/>
            </a:pPr>
            <a:endParaRPr lang="es-ES" b="0" u="none" dirty="0"/>
          </a:p>
          <a:p>
            <a:pPr marL="0" lvl="0" indent="0" algn="l" rtl="0">
              <a:lnSpc>
                <a:spcPct val="100000"/>
              </a:lnSpc>
              <a:spcBef>
                <a:spcPts val="0"/>
              </a:spcBef>
              <a:spcAft>
                <a:spcPts val="0"/>
              </a:spcAft>
              <a:buSzPts val="1100"/>
              <a:buNone/>
            </a:pPr>
            <a:r>
              <a:rPr lang="es-ES" b="0" u="none" dirty="0"/>
              <a:t>¿Le pone nervioso hablar ante una sala llena de gente? No es el único.</a:t>
            </a:r>
          </a:p>
          <a:p>
            <a:pPr marL="0" lvl="0" indent="0" algn="l" rtl="0">
              <a:lnSpc>
                <a:spcPct val="100000"/>
              </a:lnSpc>
              <a:spcBef>
                <a:spcPts val="0"/>
              </a:spcBef>
              <a:spcAft>
                <a:spcPts val="0"/>
              </a:spcAft>
              <a:buSzPts val="1100"/>
              <a:buNone/>
            </a:pPr>
            <a:endParaRPr lang="es-ES" b="0" u="none" dirty="0"/>
          </a:p>
          <a:p>
            <a:pPr marL="0" lvl="0" indent="0" algn="l" rtl="0">
              <a:lnSpc>
                <a:spcPct val="100000"/>
              </a:lnSpc>
              <a:spcBef>
                <a:spcPts val="0"/>
              </a:spcBef>
              <a:spcAft>
                <a:spcPts val="0"/>
              </a:spcAft>
              <a:buSzPts val="1100"/>
              <a:buNone/>
            </a:pPr>
            <a:r>
              <a:rPr lang="es-ES" b="0" u="none" dirty="0"/>
              <a:t>Sentir ansiedad al hablar en público es totalmente normal. De hecho, tres de cada cuatro personas tienen miedo a hablar en público, ¡más que los que temen a la muerte, las arañas o las alturas! Incluso los oradores profesionales se ponen nerviosos y ansiosos. </a:t>
            </a:r>
          </a:p>
          <a:p>
            <a:pPr marL="0" lvl="0" indent="0" algn="l" rtl="0">
              <a:lnSpc>
                <a:spcPct val="100000"/>
              </a:lnSpc>
              <a:spcBef>
                <a:spcPts val="0"/>
              </a:spcBef>
              <a:spcAft>
                <a:spcPts val="0"/>
              </a:spcAft>
              <a:buSzPts val="1100"/>
              <a:buNone/>
            </a:pPr>
            <a:endParaRPr lang="es-ES" b="0" u="none" dirty="0"/>
          </a:p>
          <a:p>
            <a:pPr marL="0" lvl="0" indent="0" algn="l" rtl="0">
              <a:lnSpc>
                <a:spcPct val="100000"/>
              </a:lnSpc>
              <a:spcBef>
                <a:spcPts val="0"/>
              </a:spcBef>
              <a:spcAft>
                <a:spcPts val="0"/>
              </a:spcAft>
              <a:buSzPts val="1100"/>
              <a:buNone/>
            </a:pPr>
            <a:r>
              <a:rPr lang="es-ES" b="0" u="none" dirty="0"/>
              <a:t>He aquí algunas formas de reducir la ansiedad cuando llega el momento de subir al estrado:</a:t>
            </a:r>
          </a:p>
          <a:p>
            <a:pPr marL="0" lvl="0" indent="0" algn="l" rtl="0">
              <a:lnSpc>
                <a:spcPct val="100000"/>
              </a:lnSpc>
              <a:spcBef>
                <a:spcPts val="0"/>
              </a:spcBef>
              <a:spcAft>
                <a:spcPts val="0"/>
              </a:spcAft>
              <a:buSzPts val="1100"/>
              <a:buNone/>
            </a:pPr>
            <a:endParaRPr lang="es-ES" b="0" u="none" dirty="0"/>
          </a:p>
          <a:p>
            <a:pPr marL="0" lvl="0" indent="0" algn="l" rtl="0">
              <a:lnSpc>
                <a:spcPct val="100000"/>
              </a:lnSpc>
              <a:spcBef>
                <a:spcPts val="0"/>
              </a:spcBef>
              <a:spcAft>
                <a:spcPts val="0"/>
              </a:spcAft>
              <a:buSzPts val="1100"/>
              <a:buNone/>
            </a:pPr>
            <a:r>
              <a:rPr lang="es-ES" b="0" u="none" dirty="0"/>
              <a:t>PRACTICA: </a:t>
            </a:r>
          </a:p>
          <a:p>
            <a:pPr marL="0" lvl="0" indent="0" algn="l" rtl="0">
              <a:lnSpc>
                <a:spcPct val="100000"/>
              </a:lnSpc>
              <a:spcBef>
                <a:spcPts val="0"/>
              </a:spcBef>
              <a:spcAft>
                <a:spcPts val="0"/>
              </a:spcAft>
              <a:buSzPts val="1100"/>
              <a:buNone/>
            </a:pPr>
            <a:r>
              <a:rPr lang="es-ES" b="0" u="none" dirty="0"/>
              <a:t>Practica tus comentarios en público hasta que te sientas cómodo con las palabras y el ritmo. Cronométralo también para asegurarte de que estás dentro del tiempo asignado. </a:t>
            </a:r>
          </a:p>
          <a:p>
            <a:pPr marL="0" lvl="0" indent="0" algn="l" rtl="0">
              <a:lnSpc>
                <a:spcPct val="100000"/>
              </a:lnSpc>
              <a:spcBef>
                <a:spcPts val="0"/>
              </a:spcBef>
              <a:spcAft>
                <a:spcPts val="0"/>
              </a:spcAft>
              <a:buSzPts val="1100"/>
              <a:buNone/>
            </a:pPr>
            <a:r>
              <a:rPr lang="es-ES" b="0" u="none" dirty="0"/>
              <a:t>Si puedes, practica delante de un espejo o reúne a algunos amigos y familiares y practica delante de ellos. Así te acostumbrarás a hablar delante de otras personas. Y puedes preguntarles si han entendido tu tema, qué puede hacerlo más impactante. </a:t>
            </a:r>
          </a:p>
          <a:p>
            <a:pPr marL="0" lvl="0" indent="0" algn="l" rtl="0">
              <a:lnSpc>
                <a:spcPct val="100000"/>
              </a:lnSpc>
              <a:spcBef>
                <a:spcPts val="0"/>
              </a:spcBef>
              <a:spcAft>
                <a:spcPts val="0"/>
              </a:spcAft>
              <a:buSzPts val="1100"/>
              <a:buNone/>
            </a:pPr>
            <a:r>
              <a:rPr lang="es-ES" b="0" u="none" dirty="0"/>
              <a:t>IMPRIME TUS NOTAS: </a:t>
            </a:r>
          </a:p>
          <a:p>
            <a:pPr marL="0" lvl="0" indent="0" algn="l" rtl="0">
              <a:lnSpc>
                <a:spcPct val="100000"/>
              </a:lnSpc>
              <a:spcBef>
                <a:spcPts val="0"/>
              </a:spcBef>
              <a:spcAft>
                <a:spcPts val="0"/>
              </a:spcAft>
              <a:buSzPts val="1100"/>
              <a:buNone/>
            </a:pPr>
            <a:r>
              <a:rPr lang="es-ES" b="0" u="none" dirty="0"/>
              <a:t>No tienes que memorizar tus Comentarios Públicos. Imprime una copia o guárdala en tu teléfono para poder leer tus observaciones en el estrado.</a:t>
            </a:r>
          </a:p>
          <a:p>
            <a:pPr marL="0" lvl="0" indent="0" algn="l" rtl="0">
              <a:lnSpc>
                <a:spcPct val="100000"/>
              </a:lnSpc>
              <a:spcBef>
                <a:spcPts val="0"/>
              </a:spcBef>
              <a:spcAft>
                <a:spcPts val="0"/>
              </a:spcAft>
              <a:buSzPts val="1100"/>
              <a:buNone/>
            </a:pPr>
            <a:endParaRPr lang="es-ES" b="0" u="none" dirty="0"/>
          </a:p>
          <a:p>
            <a:pPr marL="0" lvl="0" indent="0" algn="l" rtl="0">
              <a:lnSpc>
                <a:spcPct val="100000"/>
              </a:lnSpc>
              <a:spcBef>
                <a:spcPts val="0"/>
              </a:spcBef>
              <a:spcAft>
                <a:spcPts val="0"/>
              </a:spcAft>
              <a:buSzPts val="1100"/>
              <a:buNone/>
            </a:pPr>
            <a:r>
              <a:rPr lang="es-ES" b="0" u="none" dirty="0"/>
              <a:t>LOS RESPONSABLES POLÍTICOS TAMBIÉN SON PERSONAS: </a:t>
            </a:r>
          </a:p>
          <a:p>
            <a:pPr marL="0" lvl="0" indent="0" algn="l" rtl="0">
              <a:lnSpc>
                <a:spcPct val="100000"/>
              </a:lnSpc>
              <a:spcBef>
                <a:spcPts val="0"/>
              </a:spcBef>
              <a:spcAft>
                <a:spcPts val="0"/>
              </a:spcAft>
              <a:buSzPts val="1100"/>
              <a:buNone/>
            </a:pPr>
            <a:r>
              <a:rPr lang="es-ES" b="0" u="none" dirty="0"/>
              <a:t>Cuando suba al estrado, recuerde que los responsables políticos también son personas y que a muchos de ellos también les asusta hablar en público. </a:t>
            </a:r>
          </a:p>
          <a:p>
            <a:pPr marL="0" lvl="0" indent="0" algn="l" rtl="0">
              <a:lnSpc>
                <a:spcPct val="100000"/>
              </a:lnSpc>
              <a:spcBef>
                <a:spcPts val="0"/>
              </a:spcBef>
              <a:spcAft>
                <a:spcPts val="0"/>
              </a:spcAft>
              <a:buSzPts val="1100"/>
              <a:buNone/>
            </a:pPr>
            <a:endParaRPr lang="es-ES" b="0" u="none" dirty="0"/>
          </a:p>
          <a:p>
            <a:pPr marL="0" lvl="0" indent="0" algn="l" rtl="0">
              <a:lnSpc>
                <a:spcPct val="100000"/>
              </a:lnSpc>
              <a:spcBef>
                <a:spcPts val="0"/>
              </a:spcBef>
              <a:spcAft>
                <a:spcPts val="0"/>
              </a:spcAft>
              <a:buSzPts val="1100"/>
              <a:buNone/>
            </a:pPr>
            <a:r>
              <a:rPr lang="es-ES" b="0" u="none" dirty="0"/>
              <a:t>APROVECHE SUS PUNTOS FUERTES </a:t>
            </a:r>
          </a:p>
          <a:p>
            <a:pPr marL="0" lvl="0" indent="0" algn="l" rtl="0">
              <a:lnSpc>
                <a:spcPct val="100000"/>
              </a:lnSpc>
              <a:spcBef>
                <a:spcPts val="0"/>
              </a:spcBef>
              <a:spcAft>
                <a:spcPts val="0"/>
              </a:spcAft>
              <a:buSzPts val="1100"/>
              <a:buNone/>
            </a:pPr>
            <a:r>
              <a:rPr lang="es-ES" b="0" u="none" dirty="0"/>
              <a:t>Si hablar en público te produce ansiedad o nerviosismo, ¡no pasa nada! Muchos órganos decisorios permiten la presentación de comentarios por escrito o también puedes leer la declaración de otra persona en su nombre si no puede asistir.  Por supuesto, asegúrese de obtener su permiso. </a:t>
            </a:r>
          </a:p>
          <a:p>
            <a:pPr marL="0" lvl="0" indent="0" algn="l" rtl="0">
              <a:lnSpc>
                <a:spcPct val="100000"/>
              </a:lnSpc>
              <a:spcBef>
                <a:spcPts val="0"/>
              </a:spcBef>
              <a:spcAft>
                <a:spcPts val="0"/>
              </a:spcAft>
              <a:buSzPts val="1100"/>
              <a:buNone/>
            </a:pPr>
            <a:r>
              <a:rPr lang="es-ES" b="0" u="none" dirty="0"/>
              <a:t>Recuerde que sus comentarios escritos no deben ser más largos ni más detallados que los comentarios públicos verbales. Practique la lectura de su comentario escrito en voz alta y cronometre el tiempo necesario para garantizar una longitud adecuada.</a:t>
            </a:r>
          </a:p>
          <a:p>
            <a:pPr marL="0" lvl="0" indent="0" algn="l" rtl="0">
              <a:lnSpc>
                <a:spcPct val="100000"/>
              </a:lnSpc>
              <a:spcBef>
                <a:spcPts val="0"/>
              </a:spcBef>
              <a:spcAft>
                <a:spcPts val="0"/>
              </a:spcAft>
              <a:buSzPts val="1100"/>
              <a:buNone/>
            </a:pPr>
            <a:endParaRPr lang="es-ES" b="1" u="sng" dirty="0"/>
          </a:p>
        </p:txBody>
      </p:sp>
      <p:sp>
        <p:nvSpPr>
          <p:cNvPr id="120" name="Google Shape;12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74c27063a6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ES" dirty="0">
                <a:solidFill>
                  <a:schemeClr val="dk1"/>
                </a:solidFill>
              </a:rPr>
              <a:t>NOTAS PARA EL FORMADOR:</a:t>
            </a:r>
          </a:p>
          <a:p>
            <a:pPr marL="0" lvl="0" indent="0" algn="l" rtl="0">
              <a:spcBef>
                <a:spcPts val="0"/>
              </a:spcBef>
              <a:spcAft>
                <a:spcPts val="0"/>
              </a:spcAft>
              <a:buClr>
                <a:schemeClr val="dk1"/>
              </a:buClr>
              <a:buSzPts val="1100"/>
              <a:buFont typeface="Arial"/>
              <a:buNone/>
            </a:pPr>
            <a:r>
              <a:rPr lang="es-ES" dirty="0">
                <a:solidFill>
                  <a:schemeClr val="dk1"/>
                </a:solidFill>
              </a:rPr>
              <a:t>Haga hincapié a sus voluntarios en lo importante que es su historia personal en los Comentarios Públicos. Anímeles a ser valientes y a no tener miedo de mostrar sus emociones ante los responsables de la toma de decisiones. Como constituyente y miembro de su comunidad, su historia personal es el componente más convincente y poderoso de sus Comentarios Públicos.</a:t>
            </a:r>
          </a:p>
          <a:p>
            <a:pPr marL="0" lvl="0" indent="0" algn="l" rtl="0">
              <a:spcBef>
                <a:spcPts val="0"/>
              </a:spcBef>
              <a:spcAft>
                <a:spcPts val="0"/>
              </a:spcAft>
              <a:buClr>
                <a:schemeClr val="dk1"/>
              </a:buClr>
              <a:buSzPts val="1100"/>
              <a:buFont typeface="Arial"/>
              <a:buNone/>
            </a:pPr>
            <a:endParaRPr lang="es-ES" dirty="0">
              <a:solidFill>
                <a:schemeClr val="dk1"/>
              </a:solidFill>
            </a:endParaRPr>
          </a:p>
          <a:p>
            <a:pPr marL="0" lvl="0" indent="0" algn="l" rtl="0">
              <a:spcBef>
                <a:spcPts val="0"/>
              </a:spcBef>
              <a:spcAft>
                <a:spcPts val="0"/>
              </a:spcAft>
              <a:buClr>
                <a:schemeClr val="dk1"/>
              </a:buClr>
              <a:buSzPts val="1100"/>
              <a:buFont typeface="Arial"/>
              <a:buNone/>
            </a:pPr>
            <a:r>
              <a:rPr lang="es-ES" dirty="0">
                <a:solidFill>
                  <a:schemeClr val="dk1"/>
                </a:solidFill>
              </a:rPr>
              <a:t>GUIÓN:</a:t>
            </a:r>
          </a:p>
          <a:p>
            <a:pPr marL="0" lvl="0" indent="0" algn="l" rtl="0">
              <a:spcBef>
                <a:spcPts val="0"/>
              </a:spcBef>
              <a:spcAft>
                <a:spcPts val="0"/>
              </a:spcAft>
              <a:buClr>
                <a:schemeClr val="dk1"/>
              </a:buClr>
              <a:buSzPts val="1100"/>
              <a:buFont typeface="Arial"/>
              <a:buNone/>
            </a:pPr>
            <a:endParaRPr lang="es-ES" dirty="0">
              <a:solidFill>
                <a:schemeClr val="dk1"/>
              </a:solidFill>
            </a:endParaRPr>
          </a:p>
          <a:p>
            <a:pPr marL="0" lvl="0" indent="0" algn="l" rtl="0">
              <a:spcBef>
                <a:spcPts val="0"/>
              </a:spcBef>
              <a:spcAft>
                <a:spcPts val="0"/>
              </a:spcAft>
              <a:buClr>
                <a:schemeClr val="dk1"/>
              </a:buClr>
              <a:buSzPts val="1100"/>
              <a:buFont typeface="Arial"/>
              <a:buNone/>
            </a:pPr>
            <a:r>
              <a:rPr lang="es-ES" dirty="0">
                <a:solidFill>
                  <a:schemeClr val="dk1"/>
                </a:solidFill>
              </a:rPr>
              <a:t>La mejor manera de establecer una conexión emocional con los responsables de la toma de decisiones es compartir su historia personal. La mayoría de nosotros conocemos a alguien que se ha visto afectado por los efectos negativos del consumo de tabaco, lo que ayuda a atravesar la jerga política y de procesos para mostrar a sus representantes cómo afecta este asunto a su comunidad.</a:t>
            </a:r>
          </a:p>
          <a:p>
            <a:pPr marL="0" lvl="0" indent="0" algn="l" rtl="0">
              <a:spcBef>
                <a:spcPts val="0"/>
              </a:spcBef>
              <a:spcAft>
                <a:spcPts val="0"/>
              </a:spcAft>
              <a:buClr>
                <a:schemeClr val="dk1"/>
              </a:buClr>
              <a:buSzPts val="1100"/>
              <a:buFont typeface="Arial"/>
              <a:buNone/>
            </a:pPr>
            <a:r>
              <a:rPr lang="es-ES" dirty="0">
                <a:solidFill>
                  <a:schemeClr val="dk1"/>
                </a:solidFill>
              </a:rPr>
              <a:t>Es fácil recitar datos y estadísticas desde el estrado, pero todo el mundo lo hace, lo que facilita que los responsables políticos no presten atención. Obliga a los responsables a escucharte expresando tus emociones. </a:t>
            </a:r>
          </a:p>
          <a:p>
            <a:pPr marL="0" lvl="0" indent="0" algn="l" rtl="0">
              <a:spcBef>
                <a:spcPts val="0"/>
              </a:spcBef>
              <a:spcAft>
                <a:spcPts val="0"/>
              </a:spcAft>
              <a:buClr>
                <a:schemeClr val="dk1"/>
              </a:buClr>
              <a:buSzPts val="1100"/>
              <a:buFont typeface="Arial"/>
              <a:buNone/>
            </a:pPr>
            <a:r>
              <a:rPr lang="es-ES" dirty="0">
                <a:solidFill>
                  <a:schemeClr val="dk1"/>
                </a:solidFill>
              </a:rPr>
              <a:t>Aunque no tengas una historia personal, puedes hablar de cómo te hacen sentir los datos y las estadísticas. Por ejemplo: «Me rompe el corazón saber que tantos de nuestros hijos luchan contra la adicción a la nicotina. No podemos dejar que luchen solos».</a:t>
            </a:r>
          </a:p>
          <a:p>
            <a:pPr marL="0" lvl="0" indent="0" algn="l" rtl="0">
              <a:spcBef>
                <a:spcPts val="0"/>
              </a:spcBef>
              <a:spcAft>
                <a:spcPts val="0"/>
              </a:spcAft>
              <a:buClr>
                <a:schemeClr val="dk1"/>
              </a:buClr>
              <a:buSzPts val="1100"/>
              <a:buFont typeface="Arial"/>
              <a:buNone/>
            </a:pPr>
            <a:r>
              <a:rPr lang="es-ES" dirty="0">
                <a:solidFill>
                  <a:schemeClr val="dk1"/>
                </a:solidFill>
              </a:rPr>
              <a:t>Tu historia es tuya. Nadie puede arrebatarte tu historia personal, ni siquiera las ricas y poderosas grandes tabacaleras. Es lo único que tienes y que nuestros oponentes no pueden rebatir.</a:t>
            </a:r>
          </a:p>
          <a:p>
            <a:pPr marL="0" lvl="0" indent="0" algn="l" rtl="0">
              <a:spcBef>
                <a:spcPts val="0"/>
              </a:spcBef>
              <a:spcAft>
                <a:spcPts val="0"/>
              </a:spcAft>
              <a:buClr>
                <a:schemeClr val="dk1"/>
              </a:buClr>
              <a:buSzPts val="1100"/>
              <a:buFont typeface="Arial"/>
              <a:buNone/>
            </a:pPr>
            <a:endParaRPr lang="en-US" dirty="0">
              <a:solidFill>
                <a:schemeClr val="dk1"/>
              </a:solidFill>
            </a:endParaRPr>
          </a:p>
        </p:txBody>
      </p:sp>
      <p:sp>
        <p:nvSpPr>
          <p:cNvPr id="128" name="Google Shape;128;g274c27063a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s-ES" b="0" u="none" dirty="0"/>
              <a:t>NOTA PARA EL FORMADOR:</a:t>
            </a:r>
          </a:p>
          <a:p>
            <a:pPr marL="0" lvl="0" indent="0" algn="l" rtl="0">
              <a:lnSpc>
                <a:spcPct val="100000"/>
              </a:lnSpc>
              <a:spcBef>
                <a:spcPts val="0"/>
              </a:spcBef>
              <a:spcAft>
                <a:spcPts val="0"/>
              </a:spcAft>
              <a:buSzPts val="1100"/>
              <a:buNone/>
            </a:pPr>
            <a:r>
              <a:rPr lang="es-ES" b="0" u="none" dirty="0"/>
              <a:t>Si es posible, investigue un poco para encontrar algunos ejemplos de buenos Comentarios Públicos en el ayuntamiento o la junta de supervisores de su localidad. Esto ayudará a los voluntarios a saber cuánto tiempo tendrán para hacer comentarios públicos, la energía de la sala y a hacerse una idea de otros procesos y procedimientos importantes que puedan encontrar. </a:t>
            </a:r>
          </a:p>
          <a:p>
            <a:pPr marL="0" lvl="0" indent="0" algn="l" rtl="0">
              <a:lnSpc>
                <a:spcPct val="100000"/>
              </a:lnSpc>
              <a:spcBef>
                <a:spcPts val="0"/>
              </a:spcBef>
              <a:spcAft>
                <a:spcPts val="0"/>
              </a:spcAft>
              <a:buSzPts val="1100"/>
              <a:buNone/>
            </a:pPr>
            <a:endParaRPr lang="es-ES" b="0" u="none" dirty="0"/>
          </a:p>
          <a:p>
            <a:pPr marL="0" lvl="0" indent="0" algn="l" rtl="0">
              <a:lnSpc>
                <a:spcPct val="100000"/>
              </a:lnSpc>
              <a:spcBef>
                <a:spcPts val="0"/>
              </a:spcBef>
              <a:spcAft>
                <a:spcPts val="0"/>
              </a:spcAft>
              <a:buSzPts val="1100"/>
              <a:buNone/>
            </a:pPr>
            <a:r>
              <a:rPr lang="es-ES" b="0" u="none" dirty="0"/>
              <a:t>GUIÓN:</a:t>
            </a:r>
          </a:p>
          <a:p>
            <a:pPr marL="0" lvl="0" indent="0" algn="l" rtl="0">
              <a:lnSpc>
                <a:spcPct val="100000"/>
              </a:lnSpc>
              <a:spcBef>
                <a:spcPts val="0"/>
              </a:spcBef>
              <a:spcAft>
                <a:spcPts val="0"/>
              </a:spcAft>
              <a:buSzPts val="1100"/>
              <a:buNone/>
            </a:pPr>
            <a:endParaRPr lang="es-ES" b="0" u="none" dirty="0"/>
          </a:p>
          <a:p>
            <a:pPr marL="0" lvl="0" indent="0" algn="l" rtl="0">
              <a:lnSpc>
                <a:spcPct val="100000"/>
              </a:lnSpc>
              <a:spcBef>
                <a:spcPts val="0"/>
              </a:spcBef>
              <a:spcAft>
                <a:spcPts val="0"/>
              </a:spcAft>
              <a:buSzPts val="1100"/>
              <a:buNone/>
            </a:pPr>
            <a:r>
              <a:rPr lang="es-ES" b="0" u="none" dirty="0"/>
              <a:t>Ahora que sabemos un poco más sobre lo que son los Comentarios Públicos y todos los componentes importantes de unos Comentarios Públicos sólidos, vamos a ver un ejemplo de alguien haciendo Comentarios Públicos y a debatir. Este video fue tomado de una reciente [INSERTAR AYUNTAMIENTO / JUNTA DE SUPERVISORES AQUÍ] reunión. A medida que lo veas, tendrás una idea de cómo es la sala, lo que se siente al estar allí en persona, cuánto tiempo tiene cada persona para hablar, y lo que dicen en sus Comentarios Públicos.  </a:t>
            </a:r>
          </a:p>
          <a:p>
            <a:pPr marL="0" lvl="0" indent="0" algn="l" rtl="0">
              <a:lnSpc>
                <a:spcPct val="100000"/>
              </a:lnSpc>
              <a:spcBef>
                <a:spcPts val="0"/>
              </a:spcBef>
              <a:spcAft>
                <a:spcPts val="0"/>
              </a:spcAft>
              <a:buSzPts val="1100"/>
              <a:buNone/>
            </a:pPr>
            <a:endParaRPr lang="es-ES" b="0" u="none" dirty="0"/>
          </a:p>
          <a:p>
            <a:pPr marL="0" lvl="0" indent="0" algn="l" rtl="0">
              <a:lnSpc>
                <a:spcPct val="100000"/>
              </a:lnSpc>
              <a:spcBef>
                <a:spcPts val="0"/>
              </a:spcBef>
              <a:spcAft>
                <a:spcPts val="0"/>
              </a:spcAft>
              <a:buSzPts val="1100"/>
              <a:buNone/>
            </a:pPr>
            <a:r>
              <a:rPr lang="es-ES" b="0" u="none" dirty="0"/>
              <a:t>¿Qué es lo que nos parece fuerte de este comentario?</a:t>
            </a:r>
          </a:p>
          <a:p>
            <a:pPr marL="0" lvl="0" indent="0" algn="l" rtl="0">
              <a:lnSpc>
                <a:spcPct val="100000"/>
              </a:lnSpc>
              <a:spcBef>
                <a:spcPts val="0"/>
              </a:spcBef>
              <a:spcAft>
                <a:spcPts val="0"/>
              </a:spcAft>
              <a:buSzPts val="1100"/>
              <a:buNone/>
            </a:pPr>
            <a:r>
              <a:rPr lang="es-ES" b="0" u="none" dirty="0"/>
              <a:t>¿Hay algo que podría haberlo hecho más fuerte? </a:t>
            </a:r>
          </a:p>
          <a:p>
            <a:pPr marL="0" lvl="0" indent="0" algn="l" rtl="0">
              <a:lnSpc>
                <a:spcPct val="100000"/>
              </a:lnSpc>
              <a:spcBef>
                <a:spcPts val="0"/>
              </a:spcBef>
              <a:spcAft>
                <a:spcPts val="0"/>
              </a:spcAft>
              <a:buSzPts val="1100"/>
              <a:buNone/>
            </a:pPr>
            <a:r>
              <a:rPr lang="es-ES" b="0" u="none" dirty="0"/>
              <a:t>¿Te sientes ansioso o nervioso después de ver esto? </a:t>
            </a:r>
            <a:endParaRPr b="0" u="none" dirty="0"/>
          </a:p>
        </p:txBody>
      </p:sp>
      <p:sp>
        <p:nvSpPr>
          <p:cNvPr id="135" name="Google Shape;13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74c27063a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203200" lvl="0" indent="0" algn="l" rtl="0">
              <a:lnSpc>
                <a:spcPct val="142857"/>
              </a:lnSpc>
              <a:spcBef>
                <a:spcPts val="0"/>
              </a:spcBef>
              <a:spcAft>
                <a:spcPts val="0"/>
              </a:spcAft>
              <a:buNone/>
            </a:pPr>
            <a:r>
              <a:rPr lang="es-ES" b="0" i="0" u="none" dirty="0">
                <a:solidFill>
                  <a:schemeClr val="dk1"/>
                </a:solidFill>
              </a:rPr>
              <a:t>NOTAS PARA EL </a:t>
            </a:r>
            <a:r>
              <a:rPr lang="es-ES" b="0" i="0" u="none" dirty="0" err="1">
                <a:solidFill>
                  <a:schemeClr val="dk1"/>
                </a:solidFill>
              </a:rPr>
              <a:t>FORMADOR:Desarrolle</a:t>
            </a:r>
            <a:r>
              <a:rPr lang="es-ES" b="0" i="0" u="none" dirty="0">
                <a:solidFill>
                  <a:schemeClr val="dk1"/>
                </a:solidFill>
              </a:rPr>
              <a:t> una actividad de grupo que dé a sus voluntarios la oportunidad de flexibilizar los músculos que están desarrollando a través de esta formación. Siéntase libre de adaptar y estructurar este segmento en función del tiempo de que disponga, el número de participantes y otros factores, pero dar tiempo a cada persona para que escriba su propio comentario, lo practique en voz alta con un cronómetro y luego lo presente al grupo para que le den su opinión es una buena manera de conseguir que los voluntarios se animen mutuamente en este proceso de </a:t>
            </a:r>
            <a:r>
              <a:rPr lang="es-ES" b="0" i="0" u="none" dirty="0" err="1">
                <a:solidFill>
                  <a:schemeClr val="dk1"/>
                </a:solidFill>
              </a:rPr>
              <a:t>aprendizaje.¡Ahora</a:t>
            </a:r>
            <a:r>
              <a:rPr lang="es-ES" b="0" i="0" u="none" dirty="0">
                <a:solidFill>
                  <a:schemeClr val="dk1"/>
                </a:solidFill>
              </a:rPr>
              <a:t> es tu turno! Ahora que hemos visto el formato y un par de ejemplos, dediquemos algo de tiempo a preparar el nuestro.  Puedes utilizar el folleto o abrir un documento de Word para empezar a escribir algunas notas. Recuerda que no hay una forma correcta o incorrecta de hacerlo y que estamos aquí para apoyarte y responder a tus preguntas.  Así que si tienes tu hoja de trabajo sácala y empieza a redactar, y también la pondré en la pantalla para que puedas recordar el formato.  (si no tienes tiempo para hacer break </a:t>
            </a:r>
            <a:r>
              <a:rPr lang="es-ES" b="0" i="0" u="none" dirty="0" err="1">
                <a:solidFill>
                  <a:schemeClr val="dk1"/>
                </a:solidFill>
              </a:rPr>
              <a:t>outs</a:t>
            </a:r>
            <a:r>
              <a:rPr lang="es-ES" b="0" i="0" u="none" dirty="0">
                <a:solidFill>
                  <a:schemeClr val="dk1"/>
                </a:solidFill>
              </a:rPr>
              <a:t>, pide algunos voluntarios para compartir con el grupo). </a:t>
            </a:r>
            <a:endParaRPr lang="en-US" b="0" i="0" u="none" dirty="0"/>
          </a:p>
        </p:txBody>
      </p:sp>
      <p:sp>
        <p:nvSpPr>
          <p:cNvPr id="142" name="Google Shape;142;g274c27063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1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a:spLocks noGrp="1"/>
          </p:cNvSpPr>
          <p:nvPr>
            <p:ph type="pic" idx="2"/>
          </p:nvPr>
        </p:nvSpPr>
        <p:spPr>
          <a:xfrm>
            <a:off x="1792288" y="612775"/>
            <a:ext cx="5486400" cy="4114800"/>
          </a:xfrm>
          <a:prstGeom prst="rect">
            <a:avLst/>
          </a:prstGeom>
          <a:noFill/>
          <a:ln>
            <a:noFill/>
          </a:ln>
        </p:spPr>
      </p:sp>
      <p:sp>
        <p:nvSpPr>
          <p:cNvPr id="64" name="Google Shape;64;p2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omments" Target="../comments/commen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Shape 83"/>
        <p:cNvGrpSpPr/>
        <p:nvPr/>
      </p:nvGrpSpPr>
      <p:grpSpPr>
        <a:xfrm>
          <a:off x="0" y="0"/>
          <a:ext cx="0" cy="0"/>
          <a:chOff x="0" y="0"/>
          <a:chExt cx="0" cy="0"/>
        </a:xfrm>
      </p:grpSpPr>
      <p:sp>
        <p:nvSpPr>
          <p:cNvPr id="84" name="Google Shape;84;p1"/>
          <p:cNvSpPr/>
          <p:nvPr/>
        </p:nvSpPr>
        <p:spPr>
          <a:xfrm>
            <a:off x="1028700" y="1770800"/>
            <a:ext cx="12130887" cy="3143002"/>
          </a:xfrm>
          <a:custGeom>
            <a:avLst/>
            <a:gdLst/>
            <a:ahLst/>
            <a:cxnLst/>
            <a:rect l="l" t="t" r="r" b="b"/>
            <a:pathLst>
              <a:path w="12130887" h="3143002" extrusionOk="0">
                <a:moveTo>
                  <a:pt x="0" y="0"/>
                </a:moveTo>
                <a:lnTo>
                  <a:pt x="12130887" y="0"/>
                </a:lnTo>
                <a:lnTo>
                  <a:pt x="12130887" y="3143002"/>
                </a:lnTo>
                <a:lnTo>
                  <a:pt x="0" y="3143002"/>
                </a:lnTo>
                <a:lnTo>
                  <a:pt x="0" y="0"/>
                </a:lnTo>
                <a:close/>
              </a:path>
            </a:pathLst>
          </a:custGeom>
          <a:blipFill rotWithShape="1">
            <a:blip r:embed="rId3">
              <a:alphaModFix/>
            </a:blip>
            <a:stretch>
              <a:fillRect/>
            </a:stretch>
          </a:blipFill>
          <a:ln>
            <a:noFill/>
          </a:ln>
        </p:spPr>
        <p:txBody>
          <a:bodyPr/>
          <a:lstStyle/>
          <a:p>
            <a:endParaRPr lang="en-US"/>
          </a:p>
        </p:txBody>
      </p:sp>
      <p:sp>
        <p:nvSpPr>
          <p:cNvPr id="85" name="Google Shape;85;p1"/>
          <p:cNvSpPr txBox="1"/>
          <p:nvPr/>
        </p:nvSpPr>
        <p:spPr>
          <a:xfrm>
            <a:off x="762108" y="6005209"/>
            <a:ext cx="16230600" cy="215400"/>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714"/>
              <a:buFont typeface="Arial"/>
              <a:buNone/>
            </a:pPr>
            <a:endParaRPr sz="1400" b="0" i="0" u="none" strike="noStrike" cap="none">
              <a:solidFill>
                <a:srgbClr val="000000"/>
              </a:solidFill>
              <a:latin typeface="Arial"/>
              <a:ea typeface="Arial"/>
              <a:cs typeface="Arial"/>
              <a:sym typeface="Arial"/>
            </a:endParaRPr>
          </a:p>
        </p:txBody>
      </p:sp>
      <p:sp>
        <p:nvSpPr>
          <p:cNvPr id="86" name="Google Shape;86;p1"/>
          <p:cNvSpPr txBox="1"/>
          <p:nvPr/>
        </p:nvSpPr>
        <p:spPr>
          <a:xfrm>
            <a:off x="673306" y="5919672"/>
            <a:ext cx="16408200" cy="2398200"/>
          </a:xfrm>
          <a:prstGeom prst="rect">
            <a:avLst/>
          </a:prstGeom>
          <a:noFill/>
          <a:ln>
            <a:noFill/>
          </a:ln>
        </p:spPr>
        <p:txBody>
          <a:bodyPr spcFirstLastPara="1" wrap="square" lIns="0" tIns="0" rIns="0" bIns="0" anchor="t" anchorCtr="0">
            <a:spAutoFit/>
          </a:bodyPr>
          <a:lstStyle/>
          <a:p>
            <a:pPr marL="0" marR="0" lvl="0" indent="0" algn="l" rtl="0">
              <a:lnSpc>
                <a:spcPct val="90994"/>
              </a:lnSpc>
              <a:spcBef>
                <a:spcPts val="0"/>
              </a:spcBef>
              <a:spcAft>
                <a:spcPts val="0"/>
              </a:spcAft>
              <a:buClr>
                <a:srgbClr val="000000"/>
              </a:buClr>
              <a:buSzPts val="8561"/>
              <a:buFont typeface="Arial"/>
              <a:buNone/>
            </a:pPr>
            <a:r>
              <a:rPr lang="es-ES" sz="8550" b="0" i="0" u="none" strike="noStrike" cap="none" dirty="0">
                <a:solidFill>
                  <a:srgbClr val="2B2C30"/>
                </a:solidFill>
                <a:latin typeface="Playfair Display"/>
                <a:ea typeface="Playfair Display"/>
                <a:cs typeface="Playfair Display"/>
                <a:sym typeface="Playfair Display"/>
              </a:rPr>
              <a:t>Cómo hacer comentarios públicos eficaces</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Shape 98"/>
        <p:cNvGrpSpPr/>
        <p:nvPr/>
      </p:nvGrpSpPr>
      <p:grpSpPr>
        <a:xfrm>
          <a:off x="0" y="0"/>
          <a:ext cx="0" cy="0"/>
          <a:chOff x="0" y="0"/>
          <a:chExt cx="0" cy="0"/>
        </a:xfrm>
      </p:grpSpPr>
      <p:cxnSp>
        <p:nvCxnSpPr>
          <p:cNvPr id="99" name="Google Shape;99;p6"/>
          <p:cNvCxnSpPr/>
          <p:nvPr/>
        </p:nvCxnSpPr>
        <p:spPr>
          <a:xfrm rot="10800000" flipH="1">
            <a:off x="1028695" y="1760761"/>
            <a:ext cx="16230594" cy="38509"/>
          </a:xfrm>
          <a:prstGeom prst="straightConnector1">
            <a:avLst/>
          </a:prstGeom>
          <a:noFill/>
          <a:ln w="9525" cap="flat" cmpd="sng">
            <a:solidFill>
              <a:srgbClr val="2B2C30"/>
            </a:solidFill>
            <a:prstDash val="solid"/>
            <a:round/>
            <a:headEnd type="none" w="sm" len="sm"/>
            <a:tailEnd type="none" w="sm" len="sm"/>
          </a:ln>
        </p:spPr>
      </p:cxnSp>
      <p:pic>
        <p:nvPicPr>
          <p:cNvPr id="2" name="Picture 1">
            <a:extLst>
              <a:ext uri="{FF2B5EF4-FFF2-40B4-BE49-F238E27FC236}">
                <a16:creationId xmlns:a16="http://schemas.microsoft.com/office/drawing/2014/main" id="{5B508AE3-EDBE-155A-2B82-982DF26BC49C}"/>
              </a:ext>
            </a:extLst>
          </p:cNvPr>
          <p:cNvPicPr>
            <a:picLocks noChangeAspect="1"/>
          </p:cNvPicPr>
          <p:nvPr/>
        </p:nvPicPr>
        <p:blipFill>
          <a:blip r:embed="rId3"/>
          <a:stretch>
            <a:fillRect/>
          </a:stretch>
        </p:blipFill>
        <p:spPr>
          <a:xfrm>
            <a:off x="3950835" y="276225"/>
            <a:ext cx="10402660" cy="9750878"/>
          </a:xfrm>
          <a:prstGeom prst="rect">
            <a:avLst/>
          </a:prstGeom>
        </p:spPr>
      </p:pic>
    </p:spTree>
    <p:extLst>
      <p:ext uri="{BB962C8B-B14F-4D97-AF65-F5344CB8AC3E}">
        <p14:creationId xmlns:p14="http://schemas.microsoft.com/office/powerpoint/2010/main" val="105870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Shape 151"/>
        <p:cNvGrpSpPr/>
        <p:nvPr/>
      </p:nvGrpSpPr>
      <p:grpSpPr>
        <a:xfrm>
          <a:off x="0" y="0"/>
          <a:ext cx="0" cy="0"/>
          <a:chOff x="0" y="0"/>
          <a:chExt cx="0" cy="0"/>
        </a:xfrm>
      </p:grpSpPr>
      <p:sp>
        <p:nvSpPr>
          <p:cNvPr id="152" name="Google Shape;152;g2e8384c052d_0_6"/>
          <p:cNvSpPr txBox="1"/>
          <p:nvPr/>
        </p:nvSpPr>
        <p:spPr>
          <a:xfrm>
            <a:off x="1006871" y="942975"/>
            <a:ext cx="16230600" cy="800219"/>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714"/>
              <a:buFont typeface="Arial"/>
              <a:buNone/>
            </a:pPr>
            <a:r>
              <a:rPr lang="en-US" sz="3714" b="1" dirty="0">
                <a:solidFill>
                  <a:srgbClr val="2B2C30"/>
                </a:solidFill>
                <a:latin typeface="Public Sans"/>
                <a:ea typeface="Public Sans"/>
                <a:cs typeface="Public Sans"/>
                <a:sym typeface="Public San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rPr>
              <a:t>Directrices y </a:t>
            </a:r>
            <a:r>
              <a:rPr lang="en-US" sz="3714" b="1" dirty="0" err="1">
                <a:solidFill>
                  <a:srgbClr val="2B2C30"/>
                </a:solidFill>
                <a:latin typeface="Public Sans"/>
                <a:ea typeface="Public Sans"/>
                <a:cs typeface="Public Sans"/>
                <a:sym typeface="Public San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rPr>
              <a:t>Parámetros</a:t>
            </a:r>
            <a:endParaRPr sz="3714" b="1" dirty="0">
              <a:solidFill>
                <a:srgbClr val="2B2C30"/>
              </a:solidFill>
              <a:latin typeface="Public Sans"/>
              <a:ea typeface="Public Sans"/>
              <a:cs typeface="Public Sans"/>
              <a:sym typeface="Public Sans"/>
            </a:endParaRPr>
          </a:p>
        </p:txBody>
      </p:sp>
      <p:cxnSp>
        <p:nvCxnSpPr>
          <p:cNvPr id="153" name="Google Shape;153;g2e8384c052d_0_6"/>
          <p:cNvCxnSpPr/>
          <p:nvPr/>
        </p:nvCxnSpPr>
        <p:spPr>
          <a:xfrm rot="10800000" flipH="1">
            <a:off x="1028695" y="1760870"/>
            <a:ext cx="16230600" cy="38400"/>
          </a:xfrm>
          <a:prstGeom prst="straightConnector1">
            <a:avLst/>
          </a:prstGeom>
          <a:noFill/>
          <a:ln w="9525" cap="flat" cmpd="sng">
            <a:solidFill>
              <a:srgbClr val="2B2C30"/>
            </a:solidFill>
            <a:prstDash val="solid"/>
            <a:round/>
            <a:headEnd type="none" w="sm" len="sm"/>
            <a:tailEnd type="none" w="sm" len="sm"/>
          </a:ln>
        </p:spPr>
      </p:cxnSp>
      <p:sp>
        <p:nvSpPr>
          <p:cNvPr id="154" name="Google Shape;154;g2e8384c052d_0_6"/>
          <p:cNvSpPr txBox="1"/>
          <p:nvPr/>
        </p:nvSpPr>
        <p:spPr>
          <a:xfrm>
            <a:off x="1140700" y="2250275"/>
            <a:ext cx="16118700" cy="719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ES" sz="3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Lugar de celebración:</a:t>
            </a:r>
          </a:p>
          <a:p>
            <a:pPr marL="0" lvl="0" indent="0" algn="l" rtl="0">
              <a:spcBef>
                <a:spcPts val="0"/>
              </a:spcBef>
              <a:spcAft>
                <a:spcPts val="0"/>
              </a:spcAft>
              <a:buNone/>
            </a:pPr>
            <a:r>
              <a:rPr lang="es-ES" sz="3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Fecha y hora: </a:t>
            </a:r>
          </a:p>
          <a:p>
            <a:pPr marL="0" lvl="0" indent="0" algn="l" rtl="0">
              <a:spcBef>
                <a:spcPts val="0"/>
              </a:spcBef>
              <a:spcAft>
                <a:spcPts val="0"/>
              </a:spcAft>
              <a:buNone/>
            </a:pPr>
            <a:r>
              <a:rPr lang="es-ES" sz="3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Retransmisión en directo: </a:t>
            </a:r>
          </a:p>
          <a:p>
            <a:pPr marL="0" lvl="0" indent="0" algn="l" rtl="0">
              <a:spcBef>
                <a:spcPts val="0"/>
              </a:spcBef>
              <a:spcAft>
                <a:spcPts val="0"/>
              </a:spcAft>
              <a:buNone/>
            </a:pPr>
            <a:endParaRPr lang="es-ES" sz="3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endParaRPr>
          </a:p>
          <a:p>
            <a:pPr marL="0" lvl="0" indent="0" algn="l" rtl="0">
              <a:spcBef>
                <a:spcPts val="0"/>
              </a:spcBef>
              <a:spcAft>
                <a:spcPts val="0"/>
              </a:spcAft>
              <a:buNone/>
            </a:pPr>
            <a:r>
              <a:rPr lang="es-ES" sz="3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Número del punto: </a:t>
            </a:r>
          </a:p>
          <a:p>
            <a:pPr marL="0" lvl="0" indent="0" algn="l" rtl="0">
              <a:spcBef>
                <a:spcPts val="0"/>
              </a:spcBef>
              <a:spcAft>
                <a:spcPts val="0"/>
              </a:spcAft>
              <a:buNone/>
            </a:pPr>
            <a:r>
              <a:rPr lang="es-ES" sz="3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Duración de los comentarios del público: </a:t>
            </a:r>
          </a:p>
          <a:p>
            <a:pPr marL="0" lvl="0" indent="0" algn="l" rtl="0">
              <a:spcBef>
                <a:spcPts val="0"/>
              </a:spcBef>
              <a:spcAft>
                <a:spcPts val="0"/>
              </a:spcAft>
              <a:buNone/>
            </a:pPr>
            <a:r>
              <a:rPr lang="es-ES" sz="3200" b="1" dirty="0">
                <a:solidFill>
                  <a:schemeClr val="dk1"/>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Notas de accesibilidad: </a:t>
            </a:r>
            <a:endParaRPr sz="3200" b="1" dirty="0">
              <a:solidFill>
                <a:schemeClr val="dk1"/>
              </a:solidFill>
              <a:latin typeface="Calibri"/>
              <a:ea typeface="Calibri"/>
              <a:cs typeface="Calibri"/>
              <a:sym typeface="Calibri"/>
            </a:endParaRPr>
          </a:p>
        </p:txBody>
      </p:sp>
      <p:sp>
        <p:nvSpPr>
          <p:cNvPr id="3" name="Google Shape;84;p1">
            <a:extLst>
              <a:ext uri="{FF2B5EF4-FFF2-40B4-BE49-F238E27FC236}">
                <a16:creationId xmlns:a16="http://schemas.microsoft.com/office/drawing/2014/main" id="{8983B3E2-7CE2-941B-BF9B-A1D9383783E1}"/>
              </a:ext>
            </a:extLst>
          </p:cNvPr>
          <p:cNvSpPr/>
          <p:nvPr/>
        </p:nvSpPr>
        <p:spPr>
          <a:xfrm>
            <a:off x="13002983" y="8556228"/>
            <a:ext cx="5018889" cy="1383146"/>
          </a:xfrm>
          <a:custGeom>
            <a:avLst/>
            <a:gdLst/>
            <a:ahLst/>
            <a:cxnLst/>
            <a:rect l="l" t="t" r="r" b="b"/>
            <a:pathLst>
              <a:path w="12130887" h="3143002" extrusionOk="0">
                <a:moveTo>
                  <a:pt x="0" y="0"/>
                </a:moveTo>
                <a:lnTo>
                  <a:pt x="12130887" y="0"/>
                </a:lnTo>
                <a:lnTo>
                  <a:pt x="12130887" y="3143002"/>
                </a:lnTo>
                <a:lnTo>
                  <a:pt x="0" y="3143002"/>
                </a:lnTo>
                <a:lnTo>
                  <a:pt x="0" y="0"/>
                </a:lnTo>
                <a:close/>
              </a:path>
            </a:pathLst>
          </a:custGeom>
          <a:blipFill rotWithShape="1">
            <a:blip r:embed="rId3">
              <a:alphaModFix/>
            </a:blip>
            <a:stretch>
              <a:fillRect/>
            </a:stretch>
          </a:blipFill>
          <a:ln>
            <a:noFill/>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9"/>
        <p:cNvGrpSpPr/>
        <p:nvPr/>
      </p:nvGrpSpPr>
      <p:grpSpPr>
        <a:xfrm>
          <a:off x="0" y="0"/>
          <a:ext cx="0" cy="0"/>
          <a:chOff x="0" y="0"/>
          <a:chExt cx="0" cy="0"/>
        </a:xfrm>
      </p:grpSpPr>
      <p:sp useBgFill="1">
        <p:nvSpPr>
          <p:cNvPr id="166" name="Rectangle 165">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999926" y="-3999282"/>
            <a:ext cx="10287000" cy="1828685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466" y="0"/>
            <a:ext cx="13606268" cy="10286358"/>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474237" y="-2528760"/>
            <a:ext cx="7341846" cy="18290319"/>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0" name="Google Shape;160;g2e7fb0c2558_1_4"/>
          <p:cNvPicPr preferRelativeResize="0"/>
          <p:nvPr/>
        </p:nvPicPr>
        <p:blipFill rotWithShape="1">
          <a:blip r:embed="rId3"/>
          <a:srcRect b="6306"/>
          <a:stretch/>
        </p:blipFill>
        <p:spPr>
          <a:xfrm>
            <a:off x="685800" y="685800"/>
            <a:ext cx="16916400" cy="8915400"/>
          </a:xfrm>
          <a:prstGeom prst="rect">
            <a:avLst/>
          </a:prstGeom>
          <a:noFill/>
        </p:spPr>
      </p:pic>
      <p:sp>
        <p:nvSpPr>
          <p:cNvPr id="161" name="Google Shape;161;g2e7fb0c2558_1_4"/>
          <p:cNvSpPr txBox="1"/>
          <p:nvPr/>
        </p:nvSpPr>
        <p:spPr>
          <a:xfrm>
            <a:off x="3629725" y="684515"/>
            <a:ext cx="5513700" cy="55416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600"/>
              </a:spcAft>
              <a:buClr>
                <a:srgbClr val="000000"/>
              </a:buClr>
              <a:buSzPts val="1400"/>
              <a:buFont typeface="Arial"/>
              <a:buNone/>
            </a:pPr>
            <a:r>
              <a:rPr lang="en-US" b="0" i="0" u="none" strike="noStrike" cap="none" dirty="0">
                <a:solidFill>
                  <a:srgbClr val="000000"/>
                </a:solidFill>
                <a:latin typeface="Arial"/>
                <a:ea typeface="Arial"/>
                <a:cs typeface="Arial"/>
                <a:sym typeface="Aria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Shape 90"/>
        <p:cNvGrpSpPr/>
        <p:nvPr/>
      </p:nvGrpSpPr>
      <p:grpSpPr>
        <a:xfrm>
          <a:off x="0" y="0"/>
          <a:ext cx="0" cy="0"/>
          <a:chOff x="0" y="0"/>
          <a:chExt cx="0" cy="0"/>
        </a:xfrm>
      </p:grpSpPr>
      <p:sp>
        <p:nvSpPr>
          <p:cNvPr id="91" name="Google Shape;91;p2"/>
          <p:cNvSpPr txBox="1"/>
          <p:nvPr/>
        </p:nvSpPr>
        <p:spPr>
          <a:xfrm>
            <a:off x="1006871" y="942975"/>
            <a:ext cx="16230600" cy="797141"/>
          </a:xfrm>
          <a:prstGeom prst="rect">
            <a:avLst/>
          </a:prstGeom>
          <a:noFill/>
          <a:ln>
            <a:noFill/>
          </a:ln>
        </p:spPr>
        <p:txBody>
          <a:bodyPr spcFirstLastPara="1" wrap="square" lIns="0" tIns="0" rIns="0" bIns="0" anchor="t" anchorCtr="0">
            <a:spAutoFit/>
          </a:bodyPr>
          <a:lstStyle/>
          <a:p>
            <a:pPr>
              <a:lnSpc>
                <a:spcPct val="140010"/>
              </a:lnSpc>
              <a:buSzPts val="3714"/>
            </a:pPr>
            <a:r>
              <a:rPr lang="es-ES" sz="3700" b="1" i="0" u="none" strike="noStrike" cap="none" dirty="0">
                <a:solidFill>
                  <a:srgbClr val="2B2C30"/>
                </a:solidFill>
                <a:latin typeface="Public Sans"/>
                <a:ea typeface="Public Sans"/>
                <a:cs typeface="Public Sans"/>
                <a:sym typeface="Public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¿Qué son los comentarios del público?</a:t>
            </a:r>
            <a:endParaRPr sz="3700" b="0" i="0" u="none" strike="noStrike" cap="none" dirty="0">
              <a:solidFill>
                <a:srgbClr val="000000"/>
              </a:solidFill>
              <a:latin typeface="Arial"/>
              <a:ea typeface="Arial"/>
              <a:cs typeface="Arial"/>
              <a:sym typeface="Arial"/>
            </a:endParaRPr>
          </a:p>
        </p:txBody>
      </p:sp>
      <p:cxnSp>
        <p:nvCxnSpPr>
          <p:cNvPr id="92" name="Google Shape;92;p2"/>
          <p:cNvCxnSpPr/>
          <p:nvPr/>
        </p:nvCxnSpPr>
        <p:spPr>
          <a:xfrm rot="10800000" flipH="1">
            <a:off x="1028695" y="1760761"/>
            <a:ext cx="16230594" cy="38509"/>
          </a:xfrm>
          <a:prstGeom prst="straightConnector1">
            <a:avLst/>
          </a:prstGeom>
          <a:noFill/>
          <a:ln w="9525" cap="flat" cmpd="sng">
            <a:solidFill>
              <a:srgbClr val="2B2C30"/>
            </a:solidFill>
            <a:prstDash val="solid"/>
            <a:round/>
            <a:headEnd type="none" w="sm" len="sm"/>
            <a:tailEnd type="none" w="sm" len="sm"/>
          </a:ln>
        </p:spPr>
      </p:cxnSp>
      <p:sp>
        <p:nvSpPr>
          <p:cNvPr id="93" name="Google Shape;93;p2"/>
          <p:cNvSpPr txBox="1"/>
          <p:nvPr/>
        </p:nvSpPr>
        <p:spPr>
          <a:xfrm>
            <a:off x="1028700" y="2236600"/>
            <a:ext cx="8324400" cy="5068054"/>
          </a:xfrm>
          <a:prstGeom prst="rect">
            <a:avLst/>
          </a:prstGeom>
          <a:noFill/>
          <a:ln>
            <a:noFill/>
          </a:ln>
        </p:spPr>
        <p:txBody>
          <a:bodyPr spcFirstLastPara="1" wrap="square" lIns="0" tIns="0" rIns="0" bIns="0" anchor="t" anchorCtr="0">
            <a:spAutoFit/>
          </a:bodyPr>
          <a:lstStyle/>
          <a:p>
            <a:pPr marL="44514" marR="0" lvl="0" algn="l" rtl="0">
              <a:lnSpc>
                <a:spcPct val="142014"/>
              </a:lnSpc>
              <a:spcBef>
                <a:spcPts val="0"/>
              </a:spcBef>
              <a:spcAft>
                <a:spcPts val="0"/>
              </a:spcAft>
              <a:buClr>
                <a:srgbClr val="2B2C30"/>
              </a:buClr>
              <a:buSzPts val="2899"/>
            </a:pPr>
            <a:r>
              <a:rPr lang="es-ES" sz="2899" b="0" i="0" u="none" strike="noStrike" cap="none" dirty="0">
                <a:solidFill>
                  <a:srgbClr val="2B2C30"/>
                </a:solidFill>
                <a:latin typeface="Public Sans"/>
                <a:ea typeface="Public Sans"/>
                <a:cs typeface="Public Sans"/>
                <a:sym typeface="Public Sans"/>
              </a:rPr>
              <a:t>La finalidad de los Comentarios Públicos es sencilla: compartir su apoyo u oposición a un asunto hablando como miembro de su comunidad o como defensor de un grupo concreto.</a:t>
            </a:r>
          </a:p>
          <a:p>
            <a:pPr marL="457200" lvl="2" indent="-412686">
              <a:lnSpc>
                <a:spcPct val="142014"/>
              </a:lnSpc>
              <a:buClr>
                <a:srgbClr val="2B2C30"/>
              </a:buClr>
              <a:buSzPts val="2899"/>
              <a:buFont typeface="Public Sans"/>
              <a:buChar char="●"/>
            </a:pPr>
            <a:r>
              <a:rPr lang="es-ES" sz="2899" b="0" i="0" u="none" strike="noStrike" cap="none" dirty="0">
                <a:solidFill>
                  <a:srgbClr val="2B2C30"/>
                </a:solidFill>
                <a:latin typeface="Public Sans"/>
                <a:ea typeface="Public Sans"/>
                <a:cs typeface="Public Sans"/>
                <a:sym typeface="Public Sans"/>
              </a:rPr>
              <a:t>Comentarios generales del público</a:t>
            </a:r>
          </a:p>
          <a:p>
            <a:pPr marL="457200" lvl="2" indent="-412686">
              <a:lnSpc>
                <a:spcPct val="142014"/>
              </a:lnSpc>
              <a:buClr>
                <a:srgbClr val="2B2C30"/>
              </a:buClr>
              <a:buSzPts val="2899"/>
              <a:buFont typeface="Public Sans"/>
              <a:buChar char="●"/>
            </a:pPr>
            <a:r>
              <a:rPr lang="es-ES" sz="2899" b="0" i="0" u="none" strike="noStrike" cap="none" dirty="0">
                <a:solidFill>
                  <a:srgbClr val="2B2C30"/>
                </a:solidFill>
                <a:latin typeface="Public Sans"/>
                <a:ea typeface="Public Sans"/>
                <a:cs typeface="Public Sans"/>
                <a:sym typeface="Public Sans"/>
              </a:rPr>
              <a:t>Comentarios del público sobre un tema específico</a:t>
            </a:r>
            <a:endParaRPr lang="en-US" sz="2899" b="0" i="0" u="none" strike="noStrike" cap="none" dirty="0">
              <a:solidFill>
                <a:srgbClr val="2B2C30"/>
              </a:solidFill>
              <a:latin typeface="Public Sans"/>
              <a:ea typeface="Public Sans"/>
              <a:cs typeface="Public Sans"/>
              <a:sym typeface="Public Sans"/>
            </a:endParaRPr>
          </a:p>
        </p:txBody>
      </p:sp>
      <p:pic>
        <p:nvPicPr>
          <p:cNvPr id="94" name="Google Shape;94;p2"/>
          <p:cNvPicPr preferRelativeResize="0"/>
          <p:nvPr/>
        </p:nvPicPr>
        <p:blipFill rotWithShape="1">
          <a:blip r:embed="rId3">
            <a:alphaModFix/>
          </a:blip>
          <a:srcRect/>
          <a:stretch/>
        </p:blipFill>
        <p:spPr>
          <a:xfrm>
            <a:off x="10141062" y="2424426"/>
            <a:ext cx="6761487" cy="4506551"/>
          </a:xfrm>
          <a:prstGeom prst="rect">
            <a:avLst/>
          </a:prstGeom>
          <a:noFill/>
          <a:ln>
            <a:noFill/>
          </a:ln>
        </p:spPr>
      </p:pic>
      <p:sp>
        <p:nvSpPr>
          <p:cNvPr id="3" name="Google Shape;84;p1">
            <a:extLst>
              <a:ext uri="{FF2B5EF4-FFF2-40B4-BE49-F238E27FC236}">
                <a16:creationId xmlns:a16="http://schemas.microsoft.com/office/drawing/2014/main" id="{CB3BD6BE-3898-B6EE-C764-E1B9CCEE3640}"/>
              </a:ext>
            </a:extLst>
          </p:cNvPr>
          <p:cNvSpPr/>
          <p:nvPr/>
        </p:nvSpPr>
        <p:spPr>
          <a:xfrm>
            <a:off x="13002983" y="8556228"/>
            <a:ext cx="5018889" cy="1383146"/>
          </a:xfrm>
          <a:custGeom>
            <a:avLst/>
            <a:gdLst/>
            <a:ahLst/>
            <a:cxnLst/>
            <a:rect l="l" t="t" r="r" b="b"/>
            <a:pathLst>
              <a:path w="12130887" h="3143002" extrusionOk="0">
                <a:moveTo>
                  <a:pt x="0" y="0"/>
                </a:moveTo>
                <a:lnTo>
                  <a:pt x="12130887" y="0"/>
                </a:lnTo>
                <a:lnTo>
                  <a:pt x="12130887" y="3143002"/>
                </a:lnTo>
                <a:lnTo>
                  <a:pt x="0" y="3143002"/>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Shape 98"/>
        <p:cNvGrpSpPr/>
        <p:nvPr/>
      </p:nvGrpSpPr>
      <p:grpSpPr>
        <a:xfrm>
          <a:off x="0" y="0"/>
          <a:ext cx="0" cy="0"/>
          <a:chOff x="0" y="0"/>
          <a:chExt cx="0" cy="0"/>
        </a:xfrm>
      </p:grpSpPr>
      <p:cxnSp>
        <p:nvCxnSpPr>
          <p:cNvPr id="99" name="Google Shape;99;p6"/>
          <p:cNvCxnSpPr/>
          <p:nvPr/>
        </p:nvCxnSpPr>
        <p:spPr>
          <a:xfrm rot="10800000" flipH="1">
            <a:off x="1028695" y="1760761"/>
            <a:ext cx="16230594" cy="38509"/>
          </a:xfrm>
          <a:prstGeom prst="straightConnector1">
            <a:avLst/>
          </a:prstGeom>
          <a:noFill/>
          <a:ln w="9525" cap="flat" cmpd="sng">
            <a:solidFill>
              <a:srgbClr val="2B2C30"/>
            </a:solidFill>
            <a:prstDash val="solid"/>
            <a:round/>
            <a:headEnd type="none" w="sm" len="sm"/>
            <a:tailEnd type="none" w="sm" len="sm"/>
          </a:ln>
        </p:spPr>
      </p:cxnSp>
      <p:sp>
        <p:nvSpPr>
          <p:cNvPr id="100" name="Google Shape;100;p6"/>
          <p:cNvSpPr txBox="1"/>
          <p:nvPr/>
        </p:nvSpPr>
        <p:spPr>
          <a:xfrm>
            <a:off x="1006871" y="942975"/>
            <a:ext cx="16230600" cy="797141"/>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714"/>
              <a:buFont typeface="Arial"/>
              <a:buNone/>
            </a:pPr>
            <a:r>
              <a:rPr lang="es-ES" sz="3700" b="1" i="0" u="none" strike="noStrike" cap="none" dirty="0">
                <a:solidFill>
                  <a:srgbClr val="2B2C30"/>
                </a:solidFill>
                <a:latin typeface="Public Sans"/>
                <a:ea typeface="Public Sans"/>
                <a:cs typeface="Public Sans"/>
                <a:sym typeface="Public Sans"/>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Cómo redactar sus comentarios públicos</a:t>
            </a:r>
            <a:endParaRPr lang="en-US" sz="1400" b="0" i="0" u="none" strike="noStrike" cap="none" dirty="0">
              <a:solidFill>
                <a:srgbClr val="000000"/>
              </a:solidFill>
              <a:latin typeface="Arial"/>
              <a:ea typeface="Arial"/>
              <a:cs typeface="Arial"/>
              <a:sym typeface="Arial"/>
            </a:endParaRPr>
          </a:p>
        </p:txBody>
      </p:sp>
      <p:sp>
        <p:nvSpPr>
          <p:cNvPr id="101" name="Google Shape;101;p6"/>
          <p:cNvSpPr txBox="1"/>
          <p:nvPr/>
        </p:nvSpPr>
        <p:spPr>
          <a:xfrm>
            <a:off x="1216675" y="2243225"/>
            <a:ext cx="11203600" cy="3307800"/>
          </a:xfrm>
          <a:prstGeom prst="rect">
            <a:avLst/>
          </a:prstGeom>
          <a:noFill/>
          <a:ln>
            <a:noFill/>
          </a:ln>
        </p:spPr>
        <p:txBody>
          <a:bodyPr spcFirstLastPara="1" wrap="square" lIns="91425" tIns="91425" rIns="91425" bIns="91425" anchor="t" anchorCtr="0">
            <a:noAutofit/>
          </a:bodyPr>
          <a:lstStyle/>
          <a:p>
            <a:pPr marL="457200" indent="-457200">
              <a:lnSpc>
                <a:spcPct val="150000"/>
              </a:lnSpc>
              <a:buClr>
                <a:schemeClr val="dk1"/>
              </a:buClr>
              <a:buSzPts val="3700"/>
              <a:buFont typeface="Calibri"/>
              <a:buAutoNum type="arabicPeriod"/>
            </a:pPr>
            <a:r>
              <a:rPr lang="es-ES" sz="3700" dirty="0">
                <a:solidFill>
                  <a:schemeClr val="dk1"/>
                </a:solidFill>
                <a:latin typeface="Calibri"/>
                <a:ea typeface="Calibri"/>
                <a:cs typeface="Calibri"/>
                <a:sym typeface="Calibri"/>
              </a:rPr>
              <a:t>Introducción</a:t>
            </a:r>
          </a:p>
          <a:p>
            <a:pPr marL="457200" indent="-457200">
              <a:lnSpc>
                <a:spcPct val="150000"/>
              </a:lnSpc>
              <a:buClr>
                <a:schemeClr val="dk1"/>
              </a:buClr>
              <a:buSzPts val="3700"/>
              <a:buFont typeface="Calibri"/>
              <a:buAutoNum type="arabicPeriod"/>
            </a:pPr>
            <a:r>
              <a:rPr lang="es-ES" sz="3700" dirty="0">
                <a:solidFill>
                  <a:schemeClr val="dk1"/>
                </a:solidFill>
                <a:latin typeface="Calibri"/>
                <a:ea typeface="Calibri"/>
                <a:cs typeface="Calibri"/>
                <a:sym typeface="Calibri"/>
              </a:rPr>
              <a:t>Exponga su preocupación</a:t>
            </a:r>
          </a:p>
          <a:p>
            <a:pPr marL="457200" indent="-457200">
              <a:lnSpc>
                <a:spcPct val="150000"/>
              </a:lnSpc>
              <a:buClr>
                <a:schemeClr val="dk1"/>
              </a:buClr>
              <a:buSzPts val="3700"/>
              <a:buFont typeface="Calibri"/>
              <a:buAutoNum type="arabicPeriod"/>
            </a:pPr>
            <a:r>
              <a:rPr lang="es-ES" sz="3700" dirty="0">
                <a:solidFill>
                  <a:schemeClr val="dk1"/>
                </a:solidFill>
                <a:latin typeface="Calibri"/>
                <a:ea typeface="Calibri"/>
                <a:cs typeface="Calibri"/>
                <a:sym typeface="Calibri"/>
              </a:rPr>
              <a:t>Exponga sus argumentos</a:t>
            </a:r>
          </a:p>
          <a:p>
            <a:pPr marL="457200" indent="-457200">
              <a:lnSpc>
                <a:spcPct val="150000"/>
              </a:lnSpc>
              <a:buClr>
                <a:schemeClr val="dk1"/>
              </a:buClr>
              <a:buSzPts val="3700"/>
              <a:buFont typeface="Calibri"/>
              <a:buAutoNum type="arabicPeriod"/>
            </a:pPr>
            <a:r>
              <a:rPr lang="es-ES" sz="3700" dirty="0">
                <a:solidFill>
                  <a:schemeClr val="dk1"/>
                </a:solidFill>
                <a:latin typeface="Calibri"/>
                <a:ea typeface="Calibri"/>
                <a:cs typeface="Calibri"/>
                <a:sym typeface="Calibri"/>
              </a:rPr>
              <a:t>Pídales que actúen</a:t>
            </a:r>
          </a:p>
          <a:p>
            <a:pPr marL="457200" indent="-457200">
              <a:lnSpc>
                <a:spcPct val="150000"/>
              </a:lnSpc>
              <a:buClr>
                <a:schemeClr val="dk1"/>
              </a:buClr>
              <a:buSzPts val="3700"/>
              <a:buFont typeface="Calibri"/>
              <a:buAutoNum type="arabicPeriod"/>
            </a:pPr>
            <a:r>
              <a:rPr lang="es-ES" sz="3700" dirty="0">
                <a:solidFill>
                  <a:schemeClr val="dk1"/>
                </a:solidFill>
                <a:latin typeface="Calibri"/>
                <a:ea typeface="Calibri"/>
                <a:cs typeface="Calibri"/>
                <a:sym typeface="Calibri"/>
              </a:rPr>
              <a:t>Demuestre gratitud</a:t>
            </a:r>
            <a:endParaRPr lang="en-US" sz="3700" dirty="0">
              <a:solidFill>
                <a:schemeClr val="dk1"/>
              </a:solidFill>
              <a:latin typeface="Calibri"/>
              <a:ea typeface="Calibri"/>
              <a:cs typeface="Calibri"/>
            </a:endParaRPr>
          </a:p>
          <a:p>
            <a:pPr marL="457200" indent="-457200">
              <a:lnSpc>
                <a:spcPct val="150000"/>
              </a:lnSpc>
              <a:buClr>
                <a:schemeClr val="dk1"/>
              </a:buClr>
              <a:buSzPts val="3700"/>
              <a:buAutoNum type="arabicPeriod"/>
            </a:pPr>
            <a:endParaRPr lang="en-US" sz="3700" b="1" dirty="0">
              <a:solidFill>
                <a:schemeClr val="dk1"/>
              </a:solidFill>
              <a:latin typeface="Calibri"/>
              <a:ea typeface="Calibri"/>
              <a:cs typeface="Calibri"/>
            </a:endParaRPr>
          </a:p>
        </p:txBody>
      </p:sp>
      <p:pic>
        <p:nvPicPr>
          <p:cNvPr id="102" name="Google Shape;102;p6"/>
          <p:cNvPicPr preferRelativeResize="0"/>
          <p:nvPr/>
        </p:nvPicPr>
        <p:blipFill rotWithShape="1">
          <a:blip r:embed="rId3">
            <a:alphaModFix/>
          </a:blip>
          <a:srcRect/>
          <a:stretch/>
        </p:blipFill>
        <p:spPr>
          <a:xfrm>
            <a:off x="12993293" y="2249300"/>
            <a:ext cx="4398126" cy="6598799"/>
          </a:xfrm>
          <a:prstGeom prst="rect">
            <a:avLst/>
          </a:prstGeom>
          <a:noFill/>
          <a:ln>
            <a:noFill/>
          </a:ln>
        </p:spPr>
      </p:pic>
      <p:sp>
        <p:nvSpPr>
          <p:cNvPr id="3" name="Google Shape;84;p1">
            <a:extLst>
              <a:ext uri="{FF2B5EF4-FFF2-40B4-BE49-F238E27FC236}">
                <a16:creationId xmlns:a16="http://schemas.microsoft.com/office/drawing/2014/main" id="{27BC9BB6-D785-A80A-ED56-7EBB2294F73F}"/>
              </a:ext>
            </a:extLst>
          </p:cNvPr>
          <p:cNvSpPr/>
          <p:nvPr/>
        </p:nvSpPr>
        <p:spPr>
          <a:xfrm>
            <a:off x="12694554" y="8846514"/>
            <a:ext cx="5018889" cy="1383146"/>
          </a:xfrm>
          <a:custGeom>
            <a:avLst/>
            <a:gdLst/>
            <a:ahLst/>
            <a:cxnLst/>
            <a:rect l="l" t="t" r="r" b="b"/>
            <a:pathLst>
              <a:path w="12130887" h="3143002" extrusionOk="0">
                <a:moveTo>
                  <a:pt x="0" y="0"/>
                </a:moveTo>
                <a:lnTo>
                  <a:pt x="12130887" y="0"/>
                </a:lnTo>
                <a:lnTo>
                  <a:pt x="12130887" y="3143002"/>
                </a:lnTo>
                <a:lnTo>
                  <a:pt x="0" y="3143002"/>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Shape 98"/>
        <p:cNvGrpSpPr/>
        <p:nvPr/>
      </p:nvGrpSpPr>
      <p:grpSpPr>
        <a:xfrm>
          <a:off x="0" y="0"/>
          <a:ext cx="0" cy="0"/>
          <a:chOff x="0" y="0"/>
          <a:chExt cx="0" cy="0"/>
        </a:xfrm>
      </p:grpSpPr>
      <p:cxnSp>
        <p:nvCxnSpPr>
          <p:cNvPr id="99" name="Google Shape;99;p6"/>
          <p:cNvCxnSpPr/>
          <p:nvPr/>
        </p:nvCxnSpPr>
        <p:spPr>
          <a:xfrm rot="10800000" flipH="1">
            <a:off x="1028695" y="1760761"/>
            <a:ext cx="16230594" cy="38509"/>
          </a:xfrm>
          <a:prstGeom prst="straightConnector1">
            <a:avLst/>
          </a:prstGeom>
          <a:noFill/>
          <a:ln w="9525" cap="flat" cmpd="sng">
            <a:solidFill>
              <a:srgbClr val="2B2C30"/>
            </a:solidFill>
            <a:prstDash val="solid"/>
            <a:round/>
            <a:headEnd type="none" w="sm" len="sm"/>
            <a:tailEnd type="none" w="sm" len="sm"/>
          </a:ln>
        </p:spPr>
      </p:cxnSp>
      <p:pic>
        <p:nvPicPr>
          <p:cNvPr id="2" name="Picture 1">
            <a:extLst>
              <a:ext uri="{FF2B5EF4-FFF2-40B4-BE49-F238E27FC236}">
                <a16:creationId xmlns:a16="http://schemas.microsoft.com/office/drawing/2014/main" id="{43D2DEF9-5DC6-4D43-3A3A-B549E3297341}"/>
              </a:ext>
            </a:extLst>
          </p:cNvPr>
          <p:cNvPicPr>
            <a:picLocks noChangeAspect="1"/>
          </p:cNvPicPr>
          <p:nvPr/>
        </p:nvPicPr>
        <p:blipFill>
          <a:blip r:embed="rId3"/>
          <a:stretch>
            <a:fillRect/>
          </a:stretch>
        </p:blipFill>
        <p:spPr>
          <a:xfrm>
            <a:off x="3656921" y="308882"/>
            <a:ext cx="11349716" cy="9865178"/>
          </a:xfrm>
          <a:prstGeom prst="rect">
            <a:avLst/>
          </a:prstGeom>
        </p:spPr>
      </p:pic>
    </p:spTree>
    <p:extLst>
      <p:ext uri="{BB962C8B-B14F-4D97-AF65-F5344CB8AC3E}">
        <p14:creationId xmlns:p14="http://schemas.microsoft.com/office/powerpoint/2010/main" val="424746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Shape 106"/>
        <p:cNvGrpSpPr/>
        <p:nvPr/>
      </p:nvGrpSpPr>
      <p:grpSpPr>
        <a:xfrm>
          <a:off x="0" y="0"/>
          <a:ext cx="0" cy="0"/>
          <a:chOff x="0" y="0"/>
          <a:chExt cx="0" cy="0"/>
        </a:xfrm>
      </p:grpSpPr>
      <p:sp>
        <p:nvSpPr>
          <p:cNvPr id="107" name="Google Shape;107;p5"/>
          <p:cNvSpPr txBox="1"/>
          <p:nvPr/>
        </p:nvSpPr>
        <p:spPr>
          <a:xfrm>
            <a:off x="1006871" y="942975"/>
            <a:ext cx="16230600" cy="800219"/>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714"/>
              <a:buFont typeface="Arial"/>
              <a:buNone/>
            </a:pPr>
            <a:r>
              <a:rPr lang="en-US" sz="3714" b="1" i="0" u="none" strike="noStrike" cap="none" dirty="0" err="1">
                <a:solidFill>
                  <a:srgbClr val="2B2C30"/>
                </a:solidFill>
                <a:latin typeface="Public Sans"/>
                <a:ea typeface="Public Sans"/>
                <a:cs typeface="Public Sans"/>
                <a:sym typeface="Public Sans"/>
              </a:rPr>
              <a:t>Comentarios</a:t>
            </a:r>
            <a:r>
              <a:rPr lang="en-US" sz="3714" b="1" i="0" u="none" strike="noStrike" cap="none" dirty="0">
                <a:solidFill>
                  <a:srgbClr val="2B2C30"/>
                </a:solidFill>
                <a:latin typeface="Public Sans"/>
                <a:ea typeface="Public Sans"/>
                <a:cs typeface="Public Sans"/>
                <a:sym typeface="Public Sans"/>
              </a:rPr>
              <a:t> del </a:t>
            </a:r>
            <a:r>
              <a:rPr lang="en-US" sz="3714" b="1" i="0" u="none" strike="noStrike" cap="none" dirty="0" err="1">
                <a:solidFill>
                  <a:srgbClr val="2B2C30"/>
                </a:solidFill>
                <a:latin typeface="Public Sans"/>
                <a:ea typeface="Public Sans"/>
                <a:cs typeface="Public Sans"/>
                <a:sym typeface="Public Sans"/>
              </a:rPr>
              <a:t>público</a:t>
            </a:r>
            <a:endParaRPr sz="1400" b="0" i="0" u="none" strike="noStrike" cap="none" dirty="0">
              <a:solidFill>
                <a:srgbClr val="000000"/>
              </a:solidFill>
              <a:latin typeface="Arial"/>
              <a:ea typeface="Arial"/>
              <a:cs typeface="Arial"/>
              <a:sym typeface="Arial"/>
            </a:endParaRPr>
          </a:p>
        </p:txBody>
      </p:sp>
      <p:cxnSp>
        <p:nvCxnSpPr>
          <p:cNvPr id="108" name="Google Shape;108;p5"/>
          <p:cNvCxnSpPr/>
          <p:nvPr/>
        </p:nvCxnSpPr>
        <p:spPr>
          <a:xfrm rot="10800000" flipH="1">
            <a:off x="1028695" y="1760761"/>
            <a:ext cx="16230594" cy="38509"/>
          </a:xfrm>
          <a:prstGeom prst="straightConnector1">
            <a:avLst/>
          </a:prstGeom>
          <a:noFill/>
          <a:ln w="9525" cap="flat" cmpd="sng">
            <a:solidFill>
              <a:srgbClr val="2B2C30"/>
            </a:solidFill>
            <a:prstDash val="solid"/>
            <a:round/>
            <a:headEnd type="none" w="sm" len="sm"/>
            <a:tailEnd type="none" w="sm" len="sm"/>
          </a:ln>
        </p:spPr>
      </p:cxnSp>
      <p:sp>
        <p:nvSpPr>
          <p:cNvPr id="109" name="Google Shape;109;p5"/>
          <p:cNvSpPr txBox="1"/>
          <p:nvPr/>
        </p:nvSpPr>
        <p:spPr>
          <a:xfrm>
            <a:off x="745956" y="2103240"/>
            <a:ext cx="16729894" cy="116929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999"/>
              <a:buFont typeface="Arial"/>
              <a:buNone/>
            </a:pPr>
            <a:r>
              <a:rPr lang="es-ES" sz="3799" b="0" i="0" u="none" strike="noStrike" cap="none" dirty="0">
                <a:solidFill>
                  <a:srgbClr val="2B2C30"/>
                </a:solidFill>
                <a:latin typeface="Public Sans"/>
                <a:ea typeface="Public Sans"/>
                <a:cs typeface="Public Sans"/>
                <a:sym typeface="Public Sans"/>
              </a:rPr>
              <a:t>Mantener una conducta educada y respetuosa es la clave para garantizar que los responsables políticos puedan oírle, y ayuda a fomentar su apoyo.</a:t>
            </a:r>
            <a:endParaRPr sz="3799" b="0" i="0" u="none" strike="noStrike" cap="none" dirty="0">
              <a:solidFill>
                <a:srgbClr val="2B2C30"/>
              </a:solidFill>
              <a:latin typeface="Public Sans"/>
              <a:ea typeface="Public Sans"/>
              <a:cs typeface="Public Sans"/>
              <a:sym typeface="Public Sans"/>
            </a:endParaRPr>
          </a:p>
        </p:txBody>
      </p:sp>
      <p:sp>
        <p:nvSpPr>
          <p:cNvPr id="110" name="Google Shape;110;p5"/>
          <p:cNvSpPr/>
          <p:nvPr/>
        </p:nvSpPr>
        <p:spPr>
          <a:xfrm>
            <a:off x="800675" y="3788936"/>
            <a:ext cx="7774800" cy="5022056"/>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grpSp>
        <p:nvGrpSpPr>
          <p:cNvPr id="111" name="Google Shape;111;p5"/>
          <p:cNvGrpSpPr/>
          <p:nvPr/>
        </p:nvGrpSpPr>
        <p:grpSpPr>
          <a:xfrm>
            <a:off x="1057638" y="4192450"/>
            <a:ext cx="7517936" cy="2546115"/>
            <a:chOff x="0" y="375092"/>
            <a:chExt cx="8135413" cy="3394822"/>
          </a:xfrm>
        </p:grpSpPr>
        <p:sp>
          <p:nvSpPr>
            <p:cNvPr id="112" name="Google Shape;112;p5"/>
            <p:cNvSpPr txBox="1"/>
            <p:nvPr/>
          </p:nvSpPr>
          <p:spPr>
            <a:xfrm>
              <a:off x="0" y="375092"/>
              <a:ext cx="6861901" cy="861519"/>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Clr>
                  <a:srgbClr val="000000"/>
                </a:buClr>
                <a:buSzPts val="2799"/>
                <a:buFont typeface="Arial"/>
                <a:buNone/>
              </a:pPr>
              <a:r>
                <a:rPr lang="es-ES" sz="2999" b="1" i="0" u="none" strike="noStrike" cap="none" dirty="0">
                  <a:solidFill>
                    <a:srgbClr val="2B2C30"/>
                  </a:solidFill>
                  <a:latin typeface="Public Sans"/>
                  <a:ea typeface="Public Sans"/>
                  <a:cs typeface="Public Sans"/>
                  <a:sym typeface="Public Sans"/>
                </a:rPr>
                <a:t>LO QUE HAY QUE HACER:</a:t>
              </a:r>
              <a:endParaRPr sz="1600" b="0" i="0" u="none" strike="noStrike" cap="none" dirty="0">
                <a:solidFill>
                  <a:srgbClr val="000000"/>
                </a:solidFill>
                <a:latin typeface="Arial"/>
                <a:ea typeface="Arial"/>
                <a:cs typeface="Arial"/>
                <a:sym typeface="Arial"/>
              </a:endParaRPr>
            </a:p>
          </p:txBody>
        </p:sp>
        <p:sp>
          <p:nvSpPr>
            <p:cNvPr id="113" name="Google Shape;113;p5"/>
            <p:cNvSpPr txBox="1"/>
            <p:nvPr/>
          </p:nvSpPr>
          <p:spPr>
            <a:xfrm>
              <a:off x="13" y="1185358"/>
              <a:ext cx="8135400" cy="2584556"/>
            </a:xfrm>
            <a:prstGeom prst="rect">
              <a:avLst/>
            </a:prstGeom>
            <a:noFill/>
            <a:ln>
              <a:noFill/>
            </a:ln>
          </p:spPr>
          <p:txBody>
            <a:bodyPr spcFirstLastPara="1" wrap="square" lIns="0" tIns="0" rIns="0" bIns="0" anchor="t" anchorCtr="0">
              <a:spAutoFit/>
            </a:bodyPr>
            <a:lstStyle/>
            <a:p>
              <a:pPr marL="457200" marR="0" lvl="0" indent="-419036" algn="l" rtl="0">
                <a:lnSpc>
                  <a:spcPct val="140017"/>
                </a:lnSpc>
                <a:spcBef>
                  <a:spcPts val="0"/>
                </a:spcBef>
                <a:spcAft>
                  <a:spcPts val="0"/>
                </a:spcAft>
                <a:buClr>
                  <a:srgbClr val="2B2C30"/>
                </a:buClr>
                <a:buSzPts val="2999"/>
                <a:buFont typeface="Public Sans"/>
                <a:buChar char="●"/>
              </a:pPr>
              <a:r>
                <a:rPr lang="en-US" sz="2999" b="0" i="0" u="none" strike="noStrike" cap="none" dirty="0">
                  <a:solidFill>
                    <a:srgbClr val="2B2C30"/>
                  </a:solidFill>
                  <a:latin typeface="Public Sans"/>
                  <a:ea typeface="Public Sans"/>
                  <a:cs typeface="Public Sans"/>
                  <a:sym typeface="Public Sans"/>
                </a:rPr>
                <a:t>Hablar claro</a:t>
              </a:r>
            </a:p>
            <a:p>
              <a:pPr marL="457200" marR="0" lvl="0" indent="-419036" algn="l" rtl="0">
                <a:lnSpc>
                  <a:spcPct val="140017"/>
                </a:lnSpc>
                <a:spcBef>
                  <a:spcPts val="0"/>
                </a:spcBef>
                <a:spcAft>
                  <a:spcPts val="0"/>
                </a:spcAft>
                <a:buClr>
                  <a:srgbClr val="2B2C30"/>
                </a:buClr>
                <a:buSzPts val="2999"/>
                <a:buFont typeface="Public Sans"/>
                <a:buChar char="●"/>
              </a:pPr>
              <a:r>
                <a:rPr lang="en-US" sz="2999" b="0" i="0" u="none" strike="noStrike" cap="none" dirty="0" err="1">
                  <a:solidFill>
                    <a:srgbClr val="2B2C30"/>
                  </a:solidFill>
                  <a:latin typeface="Public Sans"/>
                  <a:ea typeface="Public Sans"/>
                  <a:cs typeface="Public Sans"/>
                  <a:sym typeface="Public Sans"/>
                </a:rPr>
                <a:t>Preste</a:t>
              </a:r>
              <a:r>
                <a:rPr lang="en-US" sz="2999" b="0" i="0" u="none" strike="noStrike" cap="none" dirty="0">
                  <a:solidFill>
                    <a:srgbClr val="2B2C30"/>
                  </a:solidFill>
                  <a:latin typeface="Public Sans"/>
                  <a:ea typeface="Public Sans"/>
                  <a:cs typeface="Public Sans"/>
                  <a:sym typeface="Public Sans"/>
                </a:rPr>
                <a:t> </a:t>
              </a:r>
              <a:r>
                <a:rPr lang="en-US" sz="2999" b="0" i="0" u="none" strike="noStrike" cap="none" dirty="0" err="1">
                  <a:solidFill>
                    <a:srgbClr val="2B2C30"/>
                  </a:solidFill>
                  <a:latin typeface="Public Sans"/>
                  <a:ea typeface="Public Sans"/>
                  <a:cs typeface="Public Sans"/>
                  <a:sym typeface="Public Sans"/>
                </a:rPr>
                <a:t>atención</a:t>
              </a:r>
              <a:endParaRPr lang="en-US" sz="2999" b="0" i="0" u="none" strike="noStrike" cap="none" dirty="0">
                <a:solidFill>
                  <a:srgbClr val="2B2C30"/>
                </a:solidFill>
                <a:latin typeface="Public Sans"/>
                <a:ea typeface="Public Sans"/>
                <a:cs typeface="Public Sans"/>
                <a:sym typeface="Public Sans"/>
              </a:endParaRPr>
            </a:p>
            <a:p>
              <a:pPr marL="457200" marR="0" lvl="0" indent="-419036" algn="l" rtl="0">
                <a:lnSpc>
                  <a:spcPct val="140017"/>
                </a:lnSpc>
                <a:spcBef>
                  <a:spcPts val="0"/>
                </a:spcBef>
                <a:spcAft>
                  <a:spcPts val="0"/>
                </a:spcAft>
                <a:buClr>
                  <a:srgbClr val="2B2C30"/>
                </a:buClr>
                <a:buSzPts val="2999"/>
                <a:buFont typeface="Public Sans"/>
                <a:buChar char="●"/>
              </a:pPr>
              <a:r>
                <a:rPr lang="en-US" sz="2999" b="0" i="0" u="none" strike="noStrike" cap="none" dirty="0">
                  <a:solidFill>
                    <a:srgbClr val="2B2C30"/>
                  </a:solidFill>
                  <a:latin typeface="Public Sans"/>
                  <a:ea typeface="Public Sans"/>
                  <a:cs typeface="Public Sans"/>
                  <a:sym typeface="Public Sans"/>
                </a:rPr>
                <a:t>Sea flexible</a:t>
              </a:r>
              <a:r>
                <a:rPr lang="en-US" sz="2299" b="0" i="0" u="none" strike="noStrike" cap="none" dirty="0">
                  <a:solidFill>
                    <a:srgbClr val="2B2C30"/>
                  </a:solidFill>
                  <a:latin typeface="Public Sans"/>
                  <a:ea typeface="Public Sans"/>
                  <a:cs typeface="Public Sans"/>
                  <a:sym typeface="Public Sans"/>
                </a:rPr>
                <a:t> </a:t>
              </a:r>
              <a:endParaRPr sz="1800" b="0" i="0" u="none" strike="noStrike" cap="none" dirty="0">
                <a:solidFill>
                  <a:srgbClr val="000000"/>
                </a:solidFill>
                <a:latin typeface="Arial"/>
                <a:ea typeface="Arial"/>
                <a:cs typeface="Arial"/>
                <a:sym typeface="Arial"/>
              </a:endParaRPr>
            </a:p>
          </p:txBody>
        </p:sp>
      </p:grpSp>
      <p:sp>
        <p:nvSpPr>
          <p:cNvPr id="114" name="Google Shape;114;p5"/>
          <p:cNvSpPr/>
          <p:nvPr/>
        </p:nvSpPr>
        <p:spPr>
          <a:xfrm>
            <a:off x="9462675" y="3776597"/>
            <a:ext cx="7774800" cy="5010331"/>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nvGrpSpPr>
          <p:cNvPr id="115" name="Google Shape;115;p5"/>
          <p:cNvGrpSpPr/>
          <p:nvPr/>
        </p:nvGrpSpPr>
        <p:grpSpPr>
          <a:xfrm>
            <a:off x="9997973" y="4192446"/>
            <a:ext cx="6863625" cy="4450105"/>
            <a:chOff x="1335588" y="-1446058"/>
            <a:chExt cx="9151500" cy="5933472"/>
          </a:xfrm>
        </p:grpSpPr>
        <p:sp>
          <p:nvSpPr>
            <p:cNvPr id="116" name="Google Shape;116;p5"/>
            <p:cNvSpPr txBox="1"/>
            <p:nvPr/>
          </p:nvSpPr>
          <p:spPr>
            <a:xfrm>
              <a:off x="1335600" y="-1446058"/>
              <a:ext cx="6861900" cy="861519"/>
            </a:xfrm>
            <a:prstGeom prst="rect">
              <a:avLst/>
            </a:prstGeom>
            <a:noFill/>
            <a:ln>
              <a:noFill/>
            </a:ln>
          </p:spPr>
          <p:txBody>
            <a:bodyPr spcFirstLastPara="1" wrap="square" lIns="0" tIns="0" rIns="0" bIns="0" anchor="t" anchorCtr="0">
              <a:spAutoFit/>
            </a:bodyPr>
            <a:lstStyle/>
            <a:p>
              <a:pPr marL="0" marR="0" lvl="0" indent="0" algn="l" rtl="0">
                <a:lnSpc>
                  <a:spcPct val="140014"/>
                </a:lnSpc>
                <a:spcBef>
                  <a:spcPts val="0"/>
                </a:spcBef>
                <a:spcAft>
                  <a:spcPts val="0"/>
                </a:spcAft>
                <a:buClr>
                  <a:srgbClr val="000000"/>
                </a:buClr>
                <a:buSzPts val="2799"/>
                <a:buFont typeface="Arial"/>
                <a:buNone/>
              </a:pPr>
              <a:r>
                <a:rPr lang="en-US" sz="2999" b="1" i="0" u="none" strike="noStrike" cap="none" dirty="0">
                  <a:solidFill>
                    <a:srgbClr val="2B2C30"/>
                  </a:solidFill>
                  <a:latin typeface="Public Sans"/>
                  <a:ea typeface="Public Sans"/>
                  <a:cs typeface="Public Sans"/>
                  <a:sym typeface="Public Sans"/>
                </a:rPr>
                <a:t>NO HACER:</a:t>
              </a:r>
              <a:endParaRPr sz="1600" b="0" i="0" u="none" strike="noStrike" cap="none" dirty="0">
                <a:solidFill>
                  <a:srgbClr val="000000"/>
                </a:solidFill>
                <a:latin typeface="Arial"/>
                <a:ea typeface="Arial"/>
                <a:cs typeface="Arial"/>
                <a:sym typeface="Arial"/>
              </a:endParaRPr>
            </a:p>
          </p:txBody>
        </p:sp>
        <p:sp>
          <p:nvSpPr>
            <p:cNvPr id="117" name="Google Shape;117;p5"/>
            <p:cNvSpPr txBox="1"/>
            <p:nvPr/>
          </p:nvSpPr>
          <p:spPr>
            <a:xfrm>
              <a:off x="1335588" y="-681693"/>
              <a:ext cx="9151500" cy="5169107"/>
            </a:xfrm>
            <a:prstGeom prst="rect">
              <a:avLst/>
            </a:prstGeom>
            <a:noFill/>
            <a:ln>
              <a:noFill/>
            </a:ln>
          </p:spPr>
          <p:txBody>
            <a:bodyPr spcFirstLastPara="1" wrap="square" lIns="0" tIns="0" rIns="0" bIns="0" anchor="t" anchorCtr="0">
              <a:spAutoFit/>
            </a:bodyPr>
            <a:lstStyle/>
            <a:p>
              <a:pPr marL="457200" marR="0" lvl="0" indent="-419036" algn="l" rtl="0">
                <a:lnSpc>
                  <a:spcPct val="140017"/>
                </a:lnSpc>
                <a:spcBef>
                  <a:spcPts val="0"/>
                </a:spcBef>
                <a:spcAft>
                  <a:spcPts val="0"/>
                </a:spcAft>
                <a:buClr>
                  <a:srgbClr val="2B2C30"/>
                </a:buClr>
                <a:buSzPts val="2999"/>
                <a:buFont typeface="Public Sans"/>
                <a:buChar char="●"/>
              </a:pPr>
              <a:r>
                <a:rPr lang="es-ES" sz="2999" b="0" i="0" u="none" strike="noStrike" cap="none" dirty="0">
                  <a:solidFill>
                    <a:srgbClr val="2B2C30"/>
                  </a:solidFill>
                  <a:latin typeface="Public Sans"/>
                  <a:ea typeface="Public Sans"/>
                  <a:cs typeface="Public Sans"/>
                  <a:sym typeface="Public Sans"/>
                </a:rPr>
                <a:t>Utilizar un lenguaje áspero u ofensivo</a:t>
              </a:r>
            </a:p>
            <a:p>
              <a:pPr marL="457200" marR="0" lvl="0" indent="-419036" algn="l" rtl="0">
                <a:lnSpc>
                  <a:spcPct val="140017"/>
                </a:lnSpc>
                <a:spcBef>
                  <a:spcPts val="0"/>
                </a:spcBef>
                <a:spcAft>
                  <a:spcPts val="0"/>
                </a:spcAft>
                <a:buClr>
                  <a:srgbClr val="2B2C30"/>
                </a:buClr>
                <a:buSzPts val="2999"/>
                <a:buFont typeface="Public Sans"/>
                <a:buChar char="●"/>
              </a:pPr>
              <a:r>
                <a:rPr lang="es-ES" sz="2999" b="0" i="0" u="none" strike="noStrike" cap="none" dirty="0">
                  <a:solidFill>
                    <a:srgbClr val="2B2C30"/>
                  </a:solidFill>
                  <a:latin typeface="Public Sans"/>
                  <a:ea typeface="Public Sans"/>
                  <a:cs typeface="Public Sans"/>
                  <a:sym typeface="Public Sans"/>
                </a:rPr>
                <a:t>Utilizar jerga o acrónimos</a:t>
              </a:r>
            </a:p>
            <a:p>
              <a:pPr marL="457200" marR="0" lvl="0" indent="-419036" algn="l" rtl="0">
                <a:lnSpc>
                  <a:spcPct val="140017"/>
                </a:lnSpc>
                <a:spcBef>
                  <a:spcPts val="0"/>
                </a:spcBef>
                <a:spcAft>
                  <a:spcPts val="0"/>
                </a:spcAft>
                <a:buClr>
                  <a:srgbClr val="2B2C30"/>
                </a:buClr>
                <a:buSzPts val="2999"/>
                <a:buFont typeface="Public Sans"/>
                <a:buChar char="●"/>
              </a:pPr>
              <a:r>
                <a:rPr lang="es-ES" sz="2999" b="0" i="0" u="none" strike="noStrike" cap="none" dirty="0">
                  <a:solidFill>
                    <a:srgbClr val="2B2C30"/>
                  </a:solidFill>
                  <a:latin typeface="Public Sans"/>
                  <a:ea typeface="Public Sans"/>
                  <a:cs typeface="Public Sans"/>
                  <a:sym typeface="Public Sans"/>
                </a:rPr>
                <a:t>Dirigirse directamente o atacar a los oponentes que puedan estar presentes</a:t>
              </a:r>
              <a:r>
                <a:rPr lang="en-US" sz="1899" b="0" i="0" u="none" strike="noStrike" cap="none" dirty="0">
                  <a:solidFill>
                    <a:srgbClr val="2B2C30"/>
                  </a:solidFill>
                  <a:latin typeface="Public Sans"/>
                  <a:ea typeface="Public Sans"/>
                  <a:cs typeface="Public Sans"/>
                  <a:sym typeface="Public Sans"/>
                </a:rPr>
                <a:t> </a:t>
              </a:r>
              <a:endParaRPr sz="1400" b="0" i="0" u="none" strike="noStrike" cap="none" dirty="0">
                <a:solidFill>
                  <a:srgbClr val="000000"/>
                </a:solidFill>
                <a:latin typeface="Arial"/>
                <a:ea typeface="Arial"/>
                <a:cs typeface="Arial"/>
                <a:sym typeface="Arial"/>
              </a:endParaRPr>
            </a:p>
          </p:txBody>
        </p:sp>
      </p:grpSp>
      <p:sp>
        <p:nvSpPr>
          <p:cNvPr id="3" name="Google Shape;84;p1">
            <a:extLst>
              <a:ext uri="{FF2B5EF4-FFF2-40B4-BE49-F238E27FC236}">
                <a16:creationId xmlns:a16="http://schemas.microsoft.com/office/drawing/2014/main" id="{E07ABC2C-C056-4D8A-1194-847998E98037}"/>
              </a:ext>
            </a:extLst>
          </p:cNvPr>
          <p:cNvSpPr/>
          <p:nvPr/>
        </p:nvSpPr>
        <p:spPr>
          <a:xfrm>
            <a:off x="13002983" y="8556228"/>
            <a:ext cx="5018889" cy="1383146"/>
          </a:xfrm>
          <a:custGeom>
            <a:avLst/>
            <a:gdLst/>
            <a:ahLst/>
            <a:cxnLst/>
            <a:rect l="l" t="t" r="r" b="b"/>
            <a:pathLst>
              <a:path w="12130887" h="3143002" extrusionOk="0">
                <a:moveTo>
                  <a:pt x="0" y="0"/>
                </a:moveTo>
                <a:lnTo>
                  <a:pt x="12130887" y="0"/>
                </a:lnTo>
                <a:lnTo>
                  <a:pt x="12130887" y="3143002"/>
                </a:lnTo>
                <a:lnTo>
                  <a:pt x="0" y="3143002"/>
                </a:lnTo>
                <a:lnTo>
                  <a:pt x="0" y="0"/>
                </a:lnTo>
                <a:close/>
              </a:path>
            </a:pathLst>
          </a:custGeom>
          <a:blipFill rotWithShape="1">
            <a:blip r:embed="rId3">
              <a:alphaModFix/>
            </a:blip>
            <a:stretch>
              <a:fillRect/>
            </a:stretch>
          </a:blipFill>
          <a:ln>
            <a:noFill/>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Shape 121"/>
        <p:cNvGrpSpPr/>
        <p:nvPr/>
      </p:nvGrpSpPr>
      <p:grpSpPr>
        <a:xfrm>
          <a:off x="0" y="0"/>
          <a:ext cx="0" cy="0"/>
          <a:chOff x="0" y="0"/>
          <a:chExt cx="0" cy="0"/>
        </a:xfrm>
      </p:grpSpPr>
      <p:sp>
        <p:nvSpPr>
          <p:cNvPr id="122" name="Google Shape;122;p9"/>
          <p:cNvSpPr txBox="1"/>
          <p:nvPr/>
        </p:nvSpPr>
        <p:spPr>
          <a:xfrm>
            <a:off x="1006871" y="942975"/>
            <a:ext cx="16230600" cy="800219"/>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714"/>
              <a:buFont typeface="Arial"/>
              <a:buNone/>
            </a:pPr>
            <a:r>
              <a:rPr lang="es-ES" sz="3714" b="1" dirty="0">
                <a:solidFill>
                  <a:srgbClr val="2B2C30"/>
                </a:solidFill>
                <a:latin typeface="Public Sans"/>
                <a:ea typeface="Public Sans"/>
                <a:cs typeface="Public Sans"/>
                <a:sym typeface="Public Sans"/>
              </a:rPr>
              <a:t>¿Nervioso? No es el único.	</a:t>
            </a:r>
            <a:endParaRPr sz="1400" b="0" i="0" u="none" strike="noStrike" cap="none" dirty="0">
              <a:solidFill>
                <a:srgbClr val="000000"/>
              </a:solidFill>
              <a:latin typeface="Arial"/>
              <a:ea typeface="Arial"/>
              <a:cs typeface="Arial"/>
              <a:sym typeface="Arial"/>
            </a:endParaRPr>
          </a:p>
        </p:txBody>
      </p:sp>
      <p:cxnSp>
        <p:nvCxnSpPr>
          <p:cNvPr id="123" name="Google Shape;123;p9"/>
          <p:cNvCxnSpPr/>
          <p:nvPr/>
        </p:nvCxnSpPr>
        <p:spPr>
          <a:xfrm rot="10800000" flipH="1">
            <a:off x="1028695" y="1760761"/>
            <a:ext cx="16230594" cy="38509"/>
          </a:xfrm>
          <a:prstGeom prst="straightConnector1">
            <a:avLst/>
          </a:prstGeom>
          <a:noFill/>
          <a:ln w="9525" cap="flat" cmpd="sng">
            <a:solidFill>
              <a:srgbClr val="2B2C30"/>
            </a:solidFill>
            <a:prstDash val="solid"/>
            <a:round/>
            <a:headEnd type="none" w="sm" len="sm"/>
            <a:tailEnd type="none" w="sm" len="sm"/>
          </a:ln>
        </p:spPr>
      </p:cxnSp>
      <p:sp>
        <p:nvSpPr>
          <p:cNvPr id="124" name="Google Shape;124;p9"/>
          <p:cNvSpPr txBox="1"/>
          <p:nvPr/>
        </p:nvSpPr>
        <p:spPr>
          <a:xfrm>
            <a:off x="1028695" y="2122300"/>
            <a:ext cx="8378100" cy="5846472"/>
          </a:xfrm>
          <a:prstGeom prst="rect">
            <a:avLst/>
          </a:prstGeom>
          <a:noFill/>
          <a:ln>
            <a:noFill/>
          </a:ln>
        </p:spPr>
        <p:txBody>
          <a:bodyPr spcFirstLastPara="1" wrap="square" lIns="0" tIns="0" rIns="0" bIns="0" anchor="t" anchorCtr="0">
            <a:spAutoFit/>
          </a:bodyPr>
          <a:lstStyle/>
          <a:p>
            <a:pPr marR="0" lvl="0" algn="l" rtl="0">
              <a:lnSpc>
                <a:spcPct val="100000"/>
              </a:lnSpc>
              <a:spcBef>
                <a:spcPts val="0"/>
              </a:spcBef>
              <a:spcAft>
                <a:spcPts val="0"/>
              </a:spcAft>
              <a:buClr>
                <a:srgbClr val="000000"/>
              </a:buClr>
              <a:buSzPts val="3799"/>
            </a:pPr>
            <a:r>
              <a:rPr lang="es-ES" sz="3799" b="1" dirty="0">
                <a:solidFill>
                  <a:srgbClr val="2B2C30"/>
                </a:solidFill>
                <a:latin typeface="Public Sans"/>
                <a:ea typeface="Public Sans"/>
                <a:cs typeface="Public Sans"/>
                <a:sym typeface="Public Sans"/>
              </a:rPr>
              <a:t>La ansiedad al hablar en público es totalmente normal.</a:t>
            </a:r>
          </a:p>
          <a:p>
            <a:pPr marR="0" lvl="0" algn="l" rtl="0">
              <a:lnSpc>
                <a:spcPct val="100000"/>
              </a:lnSpc>
              <a:spcBef>
                <a:spcPts val="0"/>
              </a:spcBef>
              <a:spcAft>
                <a:spcPts val="0"/>
              </a:spcAft>
              <a:buClr>
                <a:srgbClr val="000000"/>
              </a:buClr>
              <a:buSzPts val="3799"/>
            </a:pPr>
            <a:endParaRPr lang="es-ES" sz="3799" b="1" dirty="0">
              <a:solidFill>
                <a:srgbClr val="2B2C30"/>
              </a:solidFill>
              <a:latin typeface="Public Sans"/>
              <a:ea typeface="Public Sans"/>
              <a:cs typeface="Public Sans"/>
              <a:sym typeface="Public Sans"/>
            </a:endParaRPr>
          </a:p>
          <a:p>
            <a:pPr marL="457200" marR="0" lvl="0" indent="-457200" algn="l" rtl="0">
              <a:lnSpc>
                <a:spcPct val="100000"/>
              </a:lnSpc>
              <a:spcBef>
                <a:spcPts val="0"/>
              </a:spcBef>
              <a:spcAft>
                <a:spcPts val="0"/>
              </a:spcAft>
              <a:buClr>
                <a:srgbClr val="000000"/>
              </a:buClr>
              <a:buSzPts val="3799"/>
              <a:buChar char="●"/>
            </a:pPr>
            <a:r>
              <a:rPr lang="es-ES" sz="3799" dirty="0">
                <a:solidFill>
                  <a:srgbClr val="2B2C30"/>
                </a:solidFill>
                <a:latin typeface="Public Sans"/>
                <a:ea typeface="Public Sans"/>
                <a:cs typeface="Public Sans"/>
                <a:sym typeface="Public Sans"/>
              </a:rPr>
              <a:t>Practica delante de un espejo o con otras personas en la sala. Imprime tus notas. </a:t>
            </a:r>
          </a:p>
          <a:p>
            <a:pPr marL="457200" marR="0" lvl="0" indent="-457200" algn="l" rtl="0">
              <a:lnSpc>
                <a:spcPct val="100000"/>
              </a:lnSpc>
              <a:spcBef>
                <a:spcPts val="0"/>
              </a:spcBef>
              <a:spcAft>
                <a:spcPts val="0"/>
              </a:spcAft>
              <a:buClr>
                <a:srgbClr val="000000"/>
              </a:buClr>
              <a:buSzPts val="3799"/>
              <a:buChar char="●"/>
            </a:pPr>
            <a:r>
              <a:rPr lang="es-ES" sz="3799" dirty="0">
                <a:solidFill>
                  <a:srgbClr val="2B2C30"/>
                </a:solidFill>
                <a:latin typeface="Public Sans"/>
                <a:ea typeface="Public Sans"/>
                <a:cs typeface="Public Sans"/>
                <a:sym typeface="Public Sans"/>
              </a:rPr>
              <a:t>Puede ser más fácil leer en una hoja de papel que memorizar tu comentario.</a:t>
            </a:r>
          </a:p>
          <a:p>
            <a:pPr marL="457200" marR="0" lvl="0" indent="-457200" algn="l" rtl="0">
              <a:lnSpc>
                <a:spcPct val="100000"/>
              </a:lnSpc>
              <a:spcBef>
                <a:spcPts val="0"/>
              </a:spcBef>
              <a:spcAft>
                <a:spcPts val="0"/>
              </a:spcAft>
              <a:buClr>
                <a:srgbClr val="000000"/>
              </a:buClr>
              <a:buSzPts val="3799"/>
              <a:buChar char="●"/>
            </a:pPr>
            <a:r>
              <a:rPr lang="es-ES" sz="3799" dirty="0">
                <a:solidFill>
                  <a:srgbClr val="2B2C30"/>
                </a:solidFill>
                <a:latin typeface="Public Sans"/>
                <a:ea typeface="Public Sans"/>
                <a:cs typeface="Public Sans"/>
                <a:sym typeface="Public Sans"/>
              </a:rPr>
              <a:t>Aprovecha tus puntos fuertes</a:t>
            </a:r>
            <a:r>
              <a:rPr lang="es-ES" sz="3799" b="1" dirty="0">
                <a:solidFill>
                  <a:srgbClr val="2B2C30"/>
                </a:solidFill>
                <a:latin typeface="Public Sans"/>
                <a:ea typeface="Public Sans"/>
                <a:cs typeface="Public Sans"/>
                <a:sym typeface="Public Sans"/>
              </a:rPr>
              <a:t>.</a:t>
            </a:r>
            <a:endParaRPr sz="2799" b="0" i="0" u="none" strike="noStrike" cap="none" dirty="0">
              <a:solidFill>
                <a:srgbClr val="2B2C30"/>
              </a:solidFill>
              <a:latin typeface="Public Sans"/>
              <a:ea typeface="Public Sans"/>
              <a:cs typeface="Public Sans"/>
              <a:sym typeface="Public Sans"/>
            </a:endParaRPr>
          </a:p>
        </p:txBody>
      </p:sp>
      <p:pic>
        <p:nvPicPr>
          <p:cNvPr id="125" name="Google Shape;125;p9"/>
          <p:cNvPicPr preferRelativeResize="0"/>
          <p:nvPr/>
        </p:nvPicPr>
        <p:blipFill>
          <a:blip r:embed="rId3">
            <a:alphaModFix/>
          </a:blip>
          <a:stretch>
            <a:fillRect/>
          </a:stretch>
        </p:blipFill>
        <p:spPr>
          <a:xfrm>
            <a:off x="9585050" y="3278100"/>
            <a:ext cx="7825152" cy="5223126"/>
          </a:xfrm>
          <a:prstGeom prst="rect">
            <a:avLst/>
          </a:prstGeom>
          <a:noFill/>
          <a:ln>
            <a:noFill/>
          </a:ln>
        </p:spPr>
      </p:pic>
      <p:sp>
        <p:nvSpPr>
          <p:cNvPr id="3" name="Google Shape;84;p1">
            <a:extLst>
              <a:ext uri="{FF2B5EF4-FFF2-40B4-BE49-F238E27FC236}">
                <a16:creationId xmlns:a16="http://schemas.microsoft.com/office/drawing/2014/main" id="{523CC9BD-654E-A63C-6D96-FFAA25F2CE08}"/>
              </a:ext>
            </a:extLst>
          </p:cNvPr>
          <p:cNvSpPr/>
          <p:nvPr/>
        </p:nvSpPr>
        <p:spPr>
          <a:xfrm>
            <a:off x="13002983" y="8556228"/>
            <a:ext cx="5018889" cy="1383146"/>
          </a:xfrm>
          <a:custGeom>
            <a:avLst/>
            <a:gdLst/>
            <a:ahLst/>
            <a:cxnLst/>
            <a:rect l="l" t="t" r="r" b="b"/>
            <a:pathLst>
              <a:path w="12130887" h="3143002" extrusionOk="0">
                <a:moveTo>
                  <a:pt x="0" y="0"/>
                </a:moveTo>
                <a:lnTo>
                  <a:pt x="12130887" y="0"/>
                </a:lnTo>
                <a:lnTo>
                  <a:pt x="12130887" y="3143002"/>
                </a:lnTo>
                <a:lnTo>
                  <a:pt x="0" y="3143002"/>
                </a:lnTo>
                <a:lnTo>
                  <a:pt x="0" y="0"/>
                </a:lnTo>
                <a:close/>
              </a:path>
            </a:pathLst>
          </a:custGeom>
          <a:blipFill rotWithShape="1">
            <a:blip r:embed="rId4">
              <a:alphaModFix/>
            </a:blip>
            <a:stretch>
              <a:fillRect/>
            </a:stretch>
          </a:blipFill>
          <a:ln>
            <a:noFill/>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Shape 129"/>
        <p:cNvGrpSpPr/>
        <p:nvPr/>
      </p:nvGrpSpPr>
      <p:grpSpPr>
        <a:xfrm>
          <a:off x="0" y="0"/>
          <a:ext cx="0" cy="0"/>
          <a:chOff x="0" y="0"/>
          <a:chExt cx="0" cy="0"/>
        </a:xfrm>
      </p:grpSpPr>
      <p:sp>
        <p:nvSpPr>
          <p:cNvPr id="130" name="Google Shape;130;g274c27063a6_0_9"/>
          <p:cNvSpPr txBox="1"/>
          <p:nvPr/>
        </p:nvSpPr>
        <p:spPr>
          <a:xfrm>
            <a:off x="1006871" y="942975"/>
            <a:ext cx="16230600" cy="800219"/>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714"/>
              <a:buFont typeface="Arial"/>
              <a:buNone/>
            </a:pPr>
            <a:r>
              <a:rPr lang="en-US" sz="3714" b="1" dirty="0">
                <a:solidFill>
                  <a:srgbClr val="2B2C30"/>
                </a:solidFill>
                <a:latin typeface="Public Sans"/>
                <a:ea typeface="Public Sans"/>
                <a:cs typeface="Public Sans"/>
                <a:sym typeface="Public Sans"/>
              </a:rPr>
              <a:t>¡Tu </a:t>
            </a:r>
            <a:r>
              <a:rPr lang="en-US" sz="3714" b="1" dirty="0" err="1">
                <a:solidFill>
                  <a:srgbClr val="2B2C30"/>
                </a:solidFill>
                <a:latin typeface="Public Sans"/>
                <a:ea typeface="Public Sans"/>
                <a:cs typeface="Public Sans"/>
                <a:sym typeface="Public Sans"/>
              </a:rPr>
              <a:t>historia</a:t>
            </a:r>
            <a:r>
              <a:rPr lang="en-US" sz="3714" b="1" dirty="0">
                <a:solidFill>
                  <a:srgbClr val="2B2C30"/>
                </a:solidFill>
                <a:latin typeface="Public Sans"/>
                <a:ea typeface="Public Sans"/>
                <a:cs typeface="Public Sans"/>
                <a:sym typeface="Public Sans"/>
              </a:rPr>
              <a:t> es IMPORTANTE!</a:t>
            </a:r>
            <a:endParaRPr sz="1400" b="0" u="none" strike="noStrike" cap="none" dirty="0">
              <a:solidFill>
                <a:srgbClr val="000000"/>
              </a:solidFill>
              <a:latin typeface="Arial"/>
              <a:ea typeface="Arial"/>
              <a:cs typeface="Arial"/>
              <a:sym typeface="Arial"/>
            </a:endParaRPr>
          </a:p>
        </p:txBody>
      </p:sp>
      <p:cxnSp>
        <p:nvCxnSpPr>
          <p:cNvPr id="131" name="Google Shape;131;g274c27063a6_0_9"/>
          <p:cNvCxnSpPr/>
          <p:nvPr/>
        </p:nvCxnSpPr>
        <p:spPr>
          <a:xfrm rot="10800000" flipH="1">
            <a:off x="1028695" y="1760870"/>
            <a:ext cx="16230600" cy="38400"/>
          </a:xfrm>
          <a:prstGeom prst="straightConnector1">
            <a:avLst/>
          </a:prstGeom>
          <a:noFill/>
          <a:ln w="9525" cap="flat" cmpd="sng">
            <a:solidFill>
              <a:srgbClr val="2B2C30"/>
            </a:solidFill>
            <a:prstDash val="solid"/>
            <a:round/>
            <a:headEnd type="none" w="sm" len="sm"/>
            <a:tailEnd type="none" w="sm" len="sm"/>
          </a:ln>
        </p:spPr>
      </p:cxnSp>
      <p:sp>
        <p:nvSpPr>
          <p:cNvPr id="132" name="Google Shape;132;g274c27063a6_0_9"/>
          <p:cNvSpPr txBox="1"/>
          <p:nvPr/>
        </p:nvSpPr>
        <p:spPr>
          <a:xfrm>
            <a:off x="1028703" y="2122300"/>
            <a:ext cx="14496300" cy="4092531"/>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0"/>
              </a:spcBef>
              <a:spcAft>
                <a:spcPts val="0"/>
              </a:spcAft>
              <a:buClr>
                <a:srgbClr val="000000"/>
              </a:buClr>
              <a:buSzPts val="3799"/>
              <a:buChar char="●"/>
            </a:pPr>
            <a:r>
              <a:rPr lang="es-ES" sz="3799" b="1" dirty="0">
                <a:solidFill>
                  <a:srgbClr val="2B2C30"/>
                </a:solidFill>
                <a:latin typeface="Public Sans"/>
                <a:ea typeface="Public Sans"/>
                <a:cs typeface="Public Sans"/>
                <a:sym typeface="Public Sans"/>
              </a:rPr>
              <a:t>Su historia es la conexión emocional entre usted y los responsables políticos. </a:t>
            </a:r>
          </a:p>
          <a:p>
            <a:pPr marL="457200" marR="0" lvl="0" indent="-457200" algn="l" rtl="0">
              <a:lnSpc>
                <a:spcPct val="100000"/>
              </a:lnSpc>
              <a:spcBef>
                <a:spcPts val="0"/>
              </a:spcBef>
              <a:spcAft>
                <a:spcPts val="0"/>
              </a:spcAft>
              <a:buClr>
                <a:srgbClr val="000000"/>
              </a:buClr>
              <a:buSzPts val="3799"/>
              <a:buChar char="●"/>
            </a:pPr>
            <a:endParaRPr lang="es-ES" sz="3799" b="1" dirty="0">
              <a:solidFill>
                <a:srgbClr val="2B2C30"/>
              </a:solidFill>
              <a:latin typeface="Public Sans"/>
              <a:ea typeface="Public Sans"/>
              <a:cs typeface="Public Sans"/>
              <a:sym typeface="Public Sans"/>
            </a:endParaRPr>
          </a:p>
          <a:p>
            <a:pPr marL="457200" marR="0" lvl="0" indent="-457200" algn="l" rtl="0">
              <a:lnSpc>
                <a:spcPct val="100000"/>
              </a:lnSpc>
              <a:spcBef>
                <a:spcPts val="0"/>
              </a:spcBef>
              <a:spcAft>
                <a:spcPts val="0"/>
              </a:spcAft>
              <a:buClr>
                <a:srgbClr val="000000"/>
              </a:buClr>
              <a:buSzPts val="3799"/>
              <a:buChar char="●"/>
            </a:pPr>
            <a:r>
              <a:rPr lang="es-ES" sz="3799" dirty="0">
                <a:solidFill>
                  <a:srgbClr val="2B2C30"/>
                </a:solidFill>
                <a:latin typeface="Public Sans"/>
                <a:ea typeface="Public Sans"/>
                <a:cs typeface="Public Sans"/>
                <a:sym typeface="Public Sans"/>
              </a:rPr>
              <a:t>Nadie puede arrebatarte tu historia.</a:t>
            </a:r>
          </a:p>
          <a:p>
            <a:pPr marL="457200" marR="0" lvl="0" indent="-457200" algn="l" rtl="0">
              <a:lnSpc>
                <a:spcPct val="100000"/>
              </a:lnSpc>
              <a:spcBef>
                <a:spcPts val="0"/>
              </a:spcBef>
              <a:spcAft>
                <a:spcPts val="0"/>
              </a:spcAft>
              <a:buClr>
                <a:srgbClr val="000000"/>
              </a:buClr>
              <a:buSzPts val="3799"/>
              <a:buChar char="●"/>
            </a:pPr>
            <a:r>
              <a:rPr lang="es-ES" sz="3799" dirty="0">
                <a:solidFill>
                  <a:srgbClr val="2B2C30"/>
                </a:solidFill>
                <a:latin typeface="Public Sans"/>
                <a:ea typeface="Public Sans"/>
                <a:cs typeface="Public Sans"/>
                <a:sym typeface="Public Sans"/>
              </a:rPr>
              <a:t>Cualquiera puede recitar datos y estadísticas desde el podio, pero solo tú puedes expresar cómo te hace sentir este asunto.</a:t>
            </a:r>
          </a:p>
          <a:p>
            <a:pPr marL="457200" marR="0" lvl="0" indent="-457200" algn="l" rtl="0">
              <a:lnSpc>
                <a:spcPct val="100000"/>
              </a:lnSpc>
              <a:spcBef>
                <a:spcPts val="0"/>
              </a:spcBef>
              <a:spcAft>
                <a:spcPts val="0"/>
              </a:spcAft>
              <a:buClr>
                <a:srgbClr val="000000"/>
              </a:buClr>
              <a:buSzPts val="3799"/>
              <a:buChar char="●"/>
            </a:pPr>
            <a:r>
              <a:rPr lang="es-ES" sz="3799" dirty="0">
                <a:solidFill>
                  <a:srgbClr val="2B2C30"/>
                </a:solidFill>
                <a:latin typeface="Public Sans"/>
                <a:ea typeface="Public Sans"/>
                <a:cs typeface="Public Sans"/>
                <a:sym typeface="Public Sans"/>
              </a:rPr>
              <a:t>Tu historia es a prueba de balas.</a:t>
            </a:r>
            <a:endParaRPr sz="2799" i="0" u="none" strike="noStrike" cap="none" dirty="0">
              <a:solidFill>
                <a:srgbClr val="2B2C30"/>
              </a:solidFill>
              <a:latin typeface="Public Sans"/>
              <a:ea typeface="Public Sans"/>
              <a:cs typeface="Public Sans"/>
              <a:sym typeface="Public Sans"/>
            </a:endParaRPr>
          </a:p>
        </p:txBody>
      </p:sp>
      <p:sp>
        <p:nvSpPr>
          <p:cNvPr id="3" name="Google Shape;84;p1">
            <a:extLst>
              <a:ext uri="{FF2B5EF4-FFF2-40B4-BE49-F238E27FC236}">
                <a16:creationId xmlns:a16="http://schemas.microsoft.com/office/drawing/2014/main" id="{3E9ADE74-C4C2-1569-F9C0-5448E7BCAA88}"/>
              </a:ext>
            </a:extLst>
          </p:cNvPr>
          <p:cNvSpPr/>
          <p:nvPr/>
        </p:nvSpPr>
        <p:spPr>
          <a:xfrm>
            <a:off x="13002983" y="8556228"/>
            <a:ext cx="5018889" cy="1383146"/>
          </a:xfrm>
          <a:custGeom>
            <a:avLst/>
            <a:gdLst/>
            <a:ahLst/>
            <a:cxnLst/>
            <a:rect l="l" t="t" r="r" b="b"/>
            <a:pathLst>
              <a:path w="12130887" h="3143002" extrusionOk="0">
                <a:moveTo>
                  <a:pt x="0" y="0"/>
                </a:moveTo>
                <a:lnTo>
                  <a:pt x="12130887" y="0"/>
                </a:lnTo>
                <a:lnTo>
                  <a:pt x="12130887" y="3143002"/>
                </a:lnTo>
                <a:lnTo>
                  <a:pt x="0" y="3143002"/>
                </a:lnTo>
                <a:lnTo>
                  <a:pt x="0" y="0"/>
                </a:lnTo>
                <a:close/>
              </a:path>
            </a:pathLst>
          </a:custGeom>
          <a:blipFill rotWithShape="1">
            <a:blip r:embed="rId3">
              <a:alphaModFix/>
            </a:blip>
            <a:stretch>
              <a:fillRect/>
            </a:stretch>
          </a:blipFill>
          <a:ln>
            <a:noFill/>
          </a:ln>
        </p:spPr>
        <p:txBody>
          <a:bodyPr/>
          <a:lstStyle/>
          <a:p>
            <a:endParaRPr lang="en-US"/>
          </a:p>
        </p:txBody>
      </p:sp>
      <p:pic>
        <p:nvPicPr>
          <p:cNvPr id="2" name="Graphic 1" descr="Storytelling with solid fill">
            <a:extLst>
              <a:ext uri="{FF2B5EF4-FFF2-40B4-BE49-F238E27FC236}">
                <a16:creationId xmlns:a16="http://schemas.microsoft.com/office/drawing/2014/main" id="{FC0D35DE-6A07-C9AB-D8A1-43261114E3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744372" y="2817586"/>
            <a:ext cx="1513114" cy="158568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Shape 136"/>
        <p:cNvGrpSpPr/>
        <p:nvPr/>
      </p:nvGrpSpPr>
      <p:grpSpPr>
        <a:xfrm>
          <a:off x="0" y="0"/>
          <a:ext cx="0" cy="0"/>
          <a:chOff x="0" y="0"/>
          <a:chExt cx="0" cy="0"/>
        </a:xfrm>
      </p:grpSpPr>
      <p:sp>
        <p:nvSpPr>
          <p:cNvPr id="137" name="Google Shape;137;p7"/>
          <p:cNvSpPr txBox="1"/>
          <p:nvPr/>
        </p:nvSpPr>
        <p:spPr>
          <a:xfrm>
            <a:off x="1006871" y="942975"/>
            <a:ext cx="16230600" cy="800219"/>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714"/>
              <a:buFont typeface="Arial"/>
              <a:buNone/>
            </a:pPr>
            <a:r>
              <a:rPr lang="en-US" sz="3714" b="1" i="0" u="none" strike="noStrike" cap="none" dirty="0" err="1">
                <a:solidFill>
                  <a:srgbClr val="2B2C30"/>
                </a:solidFill>
                <a:latin typeface="Public Sans"/>
                <a:ea typeface="Public Sans"/>
                <a:cs typeface="Public Sans"/>
                <a:sym typeface="Public Sans"/>
              </a:rPr>
              <a:t>Ejemplo</a:t>
            </a:r>
            <a:r>
              <a:rPr lang="en-US" sz="3714" b="1" i="0" u="none" strike="noStrike" cap="none" dirty="0">
                <a:solidFill>
                  <a:srgbClr val="2B2C30"/>
                </a:solidFill>
                <a:latin typeface="Public Sans"/>
                <a:ea typeface="Public Sans"/>
                <a:cs typeface="Public Sans"/>
                <a:sym typeface="Public Sans"/>
              </a:rPr>
              <a:t>:</a:t>
            </a:r>
            <a:endParaRPr sz="1400" b="0" i="0" u="none" strike="noStrike" cap="none" dirty="0">
              <a:solidFill>
                <a:srgbClr val="000000"/>
              </a:solidFill>
              <a:latin typeface="Arial"/>
              <a:ea typeface="Arial"/>
              <a:cs typeface="Arial"/>
              <a:sym typeface="Arial"/>
            </a:endParaRPr>
          </a:p>
        </p:txBody>
      </p:sp>
      <p:cxnSp>
        <p:nvCxnSpPr>
          <p:cNvPr id="138" name="Google Shape;138;p7"/>
          <p:cNvCxnSpPr/>
          <p:nvPr/>
        </p:nvCxnSpPr>
        <p:spPr>
          <a:xfrm rot="10800000" flipH="1">
            <a:off x="1028695" y="1760761"/>
            <a:ext cx="16230594" cy="38509"/>
          </a:xfrm>
          <a:prstGeom prst="straightConnector1">
            <a:avLst/>
          </a:prstGeom>
          <a:noFill/>
          <a:ln w="9525" cap="flat" cmpd="sng">
            <a:solidFill>
              <a:srgbClr val="2B2C30"/>
            </a:solidFill>
            <a:prstDash val="solid"/>
            <a:round/>
            <a:headEnd type="none" w="sm" len="sm"/>
            <a:tailEnd type="none" w="sm" len="sm"/>
          </a:ln>
        </p:spPr>
      </p:cxnSp>
      <p:sp>
        <p:nvSpPr>
          <p:cNvPr id="139" name="Google Shape;139;p7"/>
          <p:cNvSpPr txBox="1"/>
          <p:nvPr/>
        </p:nvSpPr>
        <p:spPr>
          <a:xfrm>
            <a:off x="1028689" y="2112765"/>
            <a:ext cx="13962000" cy="446100"/>
          </a:xfrm>
          <a:prstGeom prst="rect">
            <a:avLst/>
          </a:prstGeom>
          <a:noFill/>
          <a:ln>
            <a:noFill/>
          </a:ln>
        </p:spPr>
        <p:txBody>
          <a:bodyPr spcFirstLastPara="1" wrap="square" lIns="0" tIns="0" rIns="0" bIns="0" anchor="t" anchorCtr="0">
            <a:spAutoFit/>
          </a:bodyPr>
          <a:lstStyle/>
          <a:p>
            <a:pPr marL="914400" marR="0" lvl="0" indent="0" algn="l" rtl="0">
              <a:lnSpc>
                <a:spcPct val="100000"/>
              </a:lnSpc>
              <a:spcBef>
                <a:spcPts val="0"/>
              </a:spcBef>
              <a:spcAft>
                <a:spcPts val="0"/>
              </a:spcAft>
              <a:buClr>
                <a:srgbClr val="000000"/>
              </a:buClr>
              <a:buSzPts val="2899"/>
              <a:buFont typeface="Arial"/>
              <a:buNone/>
            </a:pPr>
            <a:r>
              <a:rPr lang="en-US" sz="2850" b="0" i="0" u="sng" strike="noStrike" cap="none" dirty="0">
                <a:solidFill>
                  <a:srgbClr val="1155CC"/>
                </a:solidFill>
                <a:latin typeface="Public Sans"/>
                <a:ea typeface="Public Sans"/>
                <a:cs typeface="Public Sans"/>
                <a:sym typeface="Public San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Watch </a:t>
            </a:r>
            <a:r>
              <a:rPr lang="en-US" sz="2850" u="sng" dirty="0">
                <a:solidFill>
                  <a:srgbClr val="1155CC"/>
                </a:solidFill>
                <a:latin typeface="Public Sans"/>
                <a:ea typeface="Public Sans"/>
                <a:cs typeface="Public Sans"/>
                <a:sym typeface="Public Sans"/>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Example</a:t>
            </a:r>
            <a:r>
              <a:rPr lang="en-US" sz="2850" b="0" i="0" u="none" strike="noStrike" cap="none" dirty="0">
                <a:solidFill>
                  <a:srgbClr val="2B2C30"/>
                </a:solidFill>
                <a:latin typeface="Public Sans"/>
                <a:ea typeface="Public Sans"/>
                <a:cs typeface="Public Sans"/>
                <a:sym typeface="Public Sans"/>
              </a:rPr>
              <a:t>, </a:t>
            </a:r>
            <a:r>
              <a:rPr lang="en-US" sz="2850" dirty="0">
                <a:solidFill>
                  <a:srgbClr val="2B2C30"/>
                </a:solidFill>
                <a:latin typeface="Public Sans"/>
                <a:ea typeface="Public Sans"/>
                <a:cs typeface="Public Sans"/>
                <a:sym typeface="Public Sans"/>
              </a:rPr>
              <a:t> address our local city council/board of supervisors.</a:t>
            </a:r>
            <a:endParaRPr sz="2850" b="0" i="0" u="none" strike="noStrike" cap="none" dirty="0">
              <a:solidFill>
                <a:srgbClr val="000000"/>
              </a:solidFill>
              <a:latin typeface="Arial"/>
              <a:ea typeface="Arial"/>
              <a:cs typeface="Arial"/>
              <a:sym typeface="Arial"/>
            </a:endParaRPr>
          </a:p>
        </p:txBody>
      </p:sp>
      <p:sp>
        <p:nvSpPr>
          <p:cNvPr id="3" name="Google Shape;84;p1">
            <a:extLst>
              <a:ext uri="{FF2B5EF4-FFF2-40B4-BE49-F238E27FC236}">
                <a16:creationId xmlns:a16="http://schemas.microsoft.com/office/drawing/2014/main" id="{0D25A691-59F2-88C2-CDB8-90D1EB36D6B5}"/>
              </a:ext>
            </a:extLst>
          </p:cNvPr>
          <p:cNvSpPr/>
          <p:nvPr/>
        </p:nvSpPr>
        <p:spPr>
          <a:xfrm>
            <a:off x="13002983" y="8556228"/>
            <a:ext cx="5018889" cy="1383146"/>
          </a:xfrm>
          <a:custGeom>
            <a:avLst/>
            <a:gdLst/>
            <a:ahLst/>
            <a:cxnLst/>
            <a:rect l="l" t="t" r="r" b="b"/>
            <a:pathLst>
              <a:path w="12130887" h="3143002" extrusionOk="0">
                <a:moveTo>
                  <a:pt x="0" y="0"/>
                </a:moveTo>
                <a:lnTo>
                  <a:pt x="12130887" y="0"/>
                </a:lnTo>
                <a:lnTo>
                  <a:pt x="12130887" y="3143002"/>
                </a:lnTo>
                <a:lnTo>
                  <a:pt x="0" y="3143002"/>
                </a:lnTo>
                <a:lnTo>
                  <a:pt x="0" y="0"/>
                </a:lnTo>
                <a:close/>
              </a:path>
            </a:pathLst>
          </a:custGeom>
          <a:blipFill rotWithShape="1">
            <a:blip r:embed="rId3">
              <a:alphaModFix/>
            </a:blip>
            <a:stretch>
              <a:fillRect/>
            </a:stretch>
          </a:blipFill>
          <a:ln>
            <a:noFill/>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Shape 143"/>
        <p:cNvGrpSpPr/>
        <p:nvPr/>
      </p:nvGrpSpPr>
      <p:grpSpPr>
        <a:xfrm>
          <a:off x="0" y="0"/>
          <a:ext cx="0" cy="0"/>
          <a:chOff x="0" y="0"/>
          <a:chExt cx="0" cy="0"/>
        </a:xfrm>
      </p:grpSpPr>
      <p:sp>
        <p:nvSpPr>
          <p:cNvPr id="144" name="Google Shape;144;g274c27063a6_0_0"/>
          <p:cNvSpPr txBox="1"/>
          <p:nvPr/>
        </p:nvSpPr>
        <p:spPr>
          <a:xfrm>
            <a:off x="1006871" y="942975"/>
            <a:ext cx="16230600" cy="800219"/>
          </a:xfrm>
          <a:prstGeom prst="rect">
            <a:avLst/>
          </a:prstGeom>
          <a:noFill/>
          <a:ln>
            <a:noFill/>
          </a:ln>
        </p:spPr>
        <p:txBody>
          <a:bodyPr spcFirstLastPara="1" wrap="square" lIns="0" tIns="0" rIns="0" bIns="0" anchor="t" anchorCtr="0">
            <a:spAutoFit/>
          </a:bodyPr>
          <a:lstStyle/>
          <a:p>
            <a:pPr marL="0" marR="0" lvl="0" indent="0" algn="l" rtl="0">
              <a:lnSpc>
                <a:spcPct val="140010"/>
              </a:lnSpc>
              <a:spcBef>
                <a:spcPts val="0"/>
              </a:spcBef>
              <a:spcAft>
                <a:spcPts val="0"/>
              </a:spcAft>
              <a:buClr>
                <a:srgbClr val="000000"/>
              </a:buClr>
              <a:buSzPts val="3714"/>
              <a:buFont typeface="Arial"/>
              <a:buNone/>
            </a:pPr>
            <a:r>
              <a:rPr lang="en-US" sz="3714" b="1" dirty="0">
                <a:solidFill>
                  <a:srgbClr val="2B2C30"/>
                </a:solidFill>
                <a:latin typeface="Public Sans"/>
                <a:ea typeface="Public Sans"/>
                <a:cs typeface="Public Sans"/>
                <a:sym typeface="Public Sans"/>
              </a:rPr>
              <a:t>¡</a:t>
            </a:r>
            <a:r>
              <a:rPr lang="en-US" sz="3714" b="1" dirty="0" err="1">
                <a:solidFill>
                  <a:srgbClr val="2B2C30"/>
                </a:solidFill>
                <a:latin typeface="Public Sans"/>
                <a:ea typeface="Public Sans"/>
                <a:cs typeface="Public Sans"/>
                <a:sym typeface="Public Sans"/>
              </a:rPr>
              <a:t>Ahora</a:t>
            </a:r>
            <a:r>
              <a:rPr lang="en-US" sz="3714" b="1" dirty="0">
                <a:solidFill>
                  <a:srgbClr val="2B2C30"/>
                </a:solidFill>
                <a:latin typeface="Public Sans"/>
                <a:ea typeface="Public Sans"/>
                <a:cs typeface="Public Sans"/>
                <a:sym typeface="Public Sans"/>
              </a:rPr>
              <a:t> </a:t>
            </a:r>
            <a:r>
              <a:rPr lang="en-US" sz="3714" b="1" dirty="0" err="1">
                <a:solidFill>
                  <a:srgbClr val="2B2C30"/>
                </a:solidFill>
                <a:latin typeface="Public Sans"/>
                <a:ea typeface="Public Sans"/>
                <a:cs typeface="Public Sans"/>
                <a:sym typeface="Public Sans"/>
              </a:rPr>
              <a:t>inténtelo</a:t>
            </a:r>
            <a:r>
              <a:rPr lang="en-US" sz="3714" b="1" dirty="0">
                <a:solidFill>
                  <a:srgbClr val="2B2C30"/>
                </a:solidFill>
                <a:latin typeface="Public Sans"/>
                <a:ea typeface="Public Sans"/>
                <a:cs typeface="Public Sans"/>
                <a:sym typeface="Public Sans"/>
              </a:rPr>
              <a:t> </a:t>
            </a:r>
            <a:r>
              <a:rPr lang="en-US" sz="3714" b="1" dirty="0" err="1">
                <a:solidFill>
                  <a:srgbClr val="2B2C30"/>
                </a:solidFill>
                <a:latin typeface="Public Sans"/>
                <a:ea typeface="Public Sans"/>
                <a:cs typeface="Public Sans"/>
                <a:sym typeface="Public Sans"/>
              </a:rPr>
              <a:t>usted</a:t>
            </a:r>
            <a:r>
              <a:rPr lang="en-US" sz="3714" b="1" dirty="0">
                <a:solidFill>
                  <a:srgbClr val="2B2C30"/>
                </a:solidFill>
                <a:latin typeface="Public Sans"/>
                <a:ea typeface="Public Sans"/>
                <a:cs typeface="Public Sans"/>
                <a:sym typeface="Public Sans"/>
              </a:rPr>
              <a:t>!</a:t>
            </a:r>
            <a:endParaRPr sz="3714" b="1" dirty="0">
              <a:solidFill>
                <a:srgbClr val="2B2C30"/>
              </a:solidFill>
              <a:latin typeface="Public Sans"/>
              <a:ea typeface="Public Sans"/>
              <a:cs typeface="Public Sans"/>
              <a:sym typeface="Public Sans"/>
            </a:endParaRPr>
          </a:p>
        </p:txBody>
      </p:sp>
      <p:cxnSp>
        <p:nvCxnSpPr>
          <p:cNvPr id="145" name="Google Shape;145;g274c27063a6_0_0"/>
          <p:cNvCxnSpPr/>
          <p:nvPr/>
        </p:nvCxnSpPr>
        <p:spPr>
          <a:xfrm rot="10800000" flipH="1">
            <a:off x="1028695" y="1760870"/>
            <a:ext cx="16230600" cy="38400"/>
          </a:xfrm>
          <a:prstGeom prst="straightConnector1">
            <a:avLst/>
          </a:prstGeom>
          <a:noFill/>
          <a:ln w="9525" cap="flat" cmpd="sng">
            <a:solidFill>
              <a:srgbClr val="2B2C30"/>
            </a:solidFill>
            <a:prstDash val="solid"/>
            <a:round/>
            <a:headEnd type="none" w="sm" len="sm"/>
            <a:tailEnd type="none" w="sm" len="sm"/>
          </a:ln>
        </p:spPr>
      </p:cxnSp>
      <p:sp>
        <p:nvSpPr>
          <p:cNvPr id="146" name="Google Shape;146;g274c27063a6_0_0"/>
          <p:cNvSpPr txBox="1"/>
          <p:nvPr/>
        </p:nvSpPr>
        <p:spPr>
          <a:xfrm>
            <a:off x="1140700" y="2250275"/>
            <a:ext cx="16118700" cy="719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b="1">
                <a:solidFill>
                  <a:schemeClr val="dk1"/>
                </a:solidFill>
                <a:latin typeface="Calibri"/>
                <a:ea typeface="Calibri"/>
                <a:cs typeface="Calibri"/>
                <a:sym typeface="Calibri"/>
              </a:rPr>
              <a:t> </a:t>
            </a:r>
            <a:endParaRPr sz="3200" b="1">
              <a:solidFill>
                <a:schemeClr val="dk1"/>
              </a:solidFill>
              <a:latin typeface="Calibri"/>
              <a:ea typeface="Calibri"/>
              <a:cs typeface="Calibri"/>
              <a:sym typeface="Calibri"/>
            </a:endParaRPr>
          </a:p>
        </p:txBody>
      </p:sp>
      <p:sp>
        <p:nvSpPr>
          <p:cNvPr id="147" name="Google Shape;147;g274c27063a6_0_0"/>
          <p:cNvSpPr txBox="1"/>
          <p:nvPr/>
        </p:nvSpPr>
        <p:spPr>
          <a:xfrm>
            <a:off x="1028689" y="2112765"/>
            <a:ext cx="15288000" cy="4706545"/>
          </a:xfrm>
          <a:prstGeom prst="rect">
            <a:avLst/>
          </a:prstGeom>
          <a:noFill/>
          <a:ln>
            <a:noFill/>
          </a:ln>
        </p:spPr>
        <p:txBody>
          <a:bodyPr spcFirstLastPara="1" wrap="square" lIns="0" tIns="0" rIns="0" bIns="0" anchor="t" anchorCtr="0">
            <a:spAutoFit/>
          </a:bodyPr>
          <a:lstStyle/>
          <a:p>
            <a:pPr marL="457200" marR="0" lvl="0" indent="-469836" algn="l" rtl="0">
              <a:lnSpc>
                <a:spcPct val="115000"/>
              </a:lnSpc>
              <a:spcBef>
                <a:spcPts val="0"/>
              </a:spcBef>
              <a:spcAft>
                <a:spcPts val="0"/>
              </a:spcAft>
              <a:buClr>
                <a:srgbClr val="2B2C30"/>
              </a:buClr>
              <a:buSzPts val="3799"/>
              <a:buFont typeface="Public Sans"/>
              <a:buChar char="●"/>
            </a:pPr>
            <a:r>
              <a:rPr lang="es-ES" sz="3799" dirty="0">
                <a:solidFill>
                  <a:srgbClr val="2B2C30"/>
                </a:solidFill>
                <a:latin typeface="Public Sans"/>
                <a:ea typeface="Public Sans"/>
                <a:cs typeface="Public Sans"/>
                <a:sym typeface="Public Sans"/>
              </a:rPr>
              <a:t>10 minutos: Utilizando el impreso, redacta tus propios Comentarios del público.</a:t>
            </a:r>
          </a:p>
          <a:p>
            <a:pPr marL="457200" marR="0" lvl="0" indent="-469836" algn="l" rtl="0">
              <a:lnSpc>
                <a:spcPct val="115000"/>
              </a:lnSpc>
              <a:spcBef>
                <a:spcPts val="0"/>
              </a:spcBef>
              <a:spcAft>
                <a:spcPts val="0"/>
              </a:spcAft>
              <a:buClr>
                <a:srgbClr val="2B2C30"/>
              </a:buClr>
              <a:buSzPts val="3799"/>
              <a:buFont typeface="Public Sans"/>
              <a:buChar char="●"/>
            </a:pPr>
            <a:r>
              <a:rPr lang="es-ES" sz="3799" dirty="0">
                <a:solidFill>
                  <a:srgbClr val="2B2C30"/>
                </a:solidFill>
                <a:latin typeface="Public Sans"/>
                <a:ea typeface="Public Sans"/>
                <a:cs typeface="Public Sans"/>
                <a:sym typeface="Public Sans"/>
              </a:rPr>
              <a:t>10 minutos: Si tu comentario es demasiado largo, acórtalo. Si es muy corto, asegúrate de que contiene todos los elementos necesarios para un Comentario público sólido.</a:t>
            </a:r>
          </a:p>
          <a:p>
            <a:pPr marL="457200" marR="0" lvl="0" indent="-469836" algn="l" rtl="0">
              <a:lnSpc>
                <a:spcPct val="115000"/>
              </a:lnSpc>
              <a:spcBef>
                <a:spcPts val="0"/>
              </a:spcBef>
              <a:spcAft>
                <a:spcPts val="0"/>
              </a:spcAft>
              <a:buClr>
                <a:srgbClr val="2B2C30"/>
              </a:buClr>
              <a:buSzPts val="3799"/>
              <a:buFont typeface="Public Sans"/>
              <a:buChar char="●"/>
            </a:pPr>
            <a:r>
              <a:rPr lang="es-ES" sz="3799" dirty="0">
                <a:solidFill>
                  <a:srgbClr val="2B2C30"/>
                </a:solidFill>
                <a:latin typeface="Public Sans"/>
                <a:ea typeface="Public Sans"/>
                <a:cs typeface="Public Sans"/>
                <a:sym typeface="Public Sans"/>
              </a:rPr>
              <a:t>10 minutos: Prepárate para volver al grupo y compartir tus comentarios públicos.</a:t>
            </a:r>
            <a:endParaRPr sz="3799" dirty="0">
              <a:solidFill>
                <a:srgbClr val="2B2C30"/>
              </a:solidFill>
              <a:latin typeface="Public Sans"/>
              <a:ea typeface="Public Sans"/>
              <a:cs typeface="Public Sans"/>
              <a:sym typeface="Public Sans"/>
            </a:endParaRPr>
          </a:p>
        </p:txBody>
      </p:sp>
      <p:sp>
        <p:nvSpPr>
          <p:cNvPr id="3" name="Google Shape;84;p1">
            <a:extLst>
              <a:ext uri="{FF2B5EF4-FFF2-40B4-BE49-F238E27FC236}">
                <a16:creationId xmlns:a16="http://schemas.microsoft.com/office/drawing/2014/main" id="{2551BA76-D2F5-373E-6EC9-34AAC2D48087}"/>
              </a:ext>
            </a:extLst>
          </p:cNvPr>
          <p:cNvSpPr/>
          <p:nvPr/>
        </p:nvSpPr>
        <p:spPr>
          <a:xfrm>
            <a:off x="13002983" y="8556228"/>
            <a:ext cx="5018889" cy="1383146"/>
          </a:xfrm>
          <a:custGeom>
            <a:avLst/>
            <a:gdLst/>
            <a:ahLst/>
            <a:cxnLst/>
            <a:rect l="l" t="t" r="r" b="b"/>
            <a:pathLst>
              <a:path w="12130887" h="3143002" extrusionOk="0">
                <a:moveTo>
                  <a:pt x="0" y="0"/>
                </a:moveTo>
                <a:lnTo>
                  <a:pt x="12130887" y="0"/>
                </a:lnTo>
                <a:lnTo>
                  <a:pt x="12130887" y="3143002"/>
                </a:lnTo>
                <a:lnTo>
                  <a:pt x="0" y="3143002"/>
                </a:lnTo>
                <a:lnTo>
                  <a:pt x="0" y="0"/>
                </a:lnTo>
                <a:close/>
              </a:path>
            </a:pathLst>
          </a:custGeom>
          <a:blipFill rotWithShape="1">
            <a:blip r:embed="rId3">
              <a:alphaModFix/>
            </a:blip>
            <a:stretch>
              <a:fillRect/>
            </a:stretch>
          </a:blipFill>
          <a:ln>
            <a:noFill/>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f4f22ede-e726-4d3d-b195-8dfd25ae0d91" ContentTypeId="0x01" PreviousValue="false"/>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5a0ab17-04ea-4e3a-af67-36886e152f9d">
      <Terms xmlns="http://schemas.microsoft.com/office/infopath/2007/PartnerControls"/>
    </lcf76f155ced4ddcb4097134ff3c332f>
    <TaxCatchAll xmlns="96015931-5122-4188-b2b4-84fc078eb5b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18D18BC3C2EF408D359E0F6088BBF0" ma:contentTypeVersion="16" ma:contentTypeDescription="Create a new document." ma:contentTypeScope="" ma:versionID="b770f78f0cb44a2579a09d7851ff3896">
  <xsd:schema xmlns:xsd="http://www.w3.org/2001/XMLSchema" xmlns:xs="http://www.w3.org/2001/XMLSchema" xmlns:p="http://schemas.microsoft.com/office/2006/metadata/properties" xmlns:ns2="c5a0ab17-04ea-4e3a-af67-36886e152f9d" xmlns:ns3="96015931-5122-4188-b2b4-84fc078eb5be" targetNamespace="http://schemas.microsoft.com/office/2006/metadata/properties" ma:root="true" ma:fieldsID="146a6297994b1474da65be6bf7c0694b" ns2:_="" ns3:_="">
    <xsd:import namespace="c5a0ab17-04ea-4e3a-af67-36886e152f9d"/>
    <xsd:import namespace="96015931-5122-4188-b2b4-84fc078eb5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a0ab17-04ea-4e3a-af67-36886e152f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4f22ede-e726-4d3d-b195-8dfd25ae0d91"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015931-5122-4188-b2b4-84fc078eb5be"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428f77f-31b9-4f30-a676-1f119969ba5f}" ma:internalName="TaxCatchAll" ma:showField="CatchAllData" ma:web="96015931-5122-4188-b2b4-84fc078eb5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D31DCB7-2FF9-4321-A363-3E1A461EFC5F}">
  <ds:schemaRefs>
    <ds:schemaRef ds:uri="Microsoft.SharePoint.Taxonomy.ContentTypeSync"/>
  </ds:schemaRefs>
</ds:datastoreItem>
</file>

<file path=customXml/itemProps2.xml><?xml version="1.0" encoding="utf-8"?>
<ds:datastoreItem xmlns:ds="http://schemas.openxmlformats.org/officeDocument/2006/customXml" ds:itemID="{48848D96-0DC1-4693-A267-2E6137D9BC5B}">
  <ds:schemaRefs>
    <ds:schemaRef ds:uri="http://purl.org/dc/elements/1.1/"/>
    <ds:schemaRef ds:uri="http://schemas.microsoft.com/office/2006/metadata/properties"/>
    <ds:schemaRef ds:uri="http://www.w3.org/XML/1998/namespace"/>
    <ds:schemaRef ds:uri="http://schemas.openxmlformats.org/package/2006/metadata/core-properties"/>
    <ds:schemaRef ds:uri="http://purl.org/dc/dcmitype/"/>
    <ds:schemaRef ds:uri="http://schemas.microsoft.com/office/2006/documentManagement/types"/>
    <ds:schemaRef ds:uri="http://purl.org/dc/terms/"/>
    <ds:schemaRef ds:uri="http://schemas.microsoft.com/office/infopath/2007/PartnerControls"/>
    <ds:schemaRef ds:uri="96015931-5122-4188-b2b4-84fc078eb5be"/>
    <ds:schemaRef ds:uri="c5a0ab17-04ea-4e3a-af67-36886e152f9d"/>
  </ds:schemaRefs>
</ds:datastoreItem>
</file>

<file path=customXml/itemProps3.xml><?xml version="1.0" encoding="utf-8"?>
<ds:datastoreItem xmlns:ds="http://schemas.openxmlformats.org/officeDocument/2006/customXml" ds:itemID="{B3337F7B-2242-4139-B547-61FBC36AC124}">
  <ds:schemaRefs>
    <ds:schemaRef ds:uri="96015931-5122-4188-b2b4-84fc078eb5be"/>
    <ds:schemaRef ds:uri="c5a0ab17-04ea-4e3a-af67-36886e152f9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BC79341C-1FEA-4C70-8044-7157488E90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TotalTime>
  <Words>3361</Words>
  <Application>Microsoft Office PowerPoint</Application>
  <PresentationFormat>Custom</PresentationFormat>
  <Paragraphs>193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Juan Villa</cp:lastModifiedBy>
  <cp:revision>242</cp:revision>
  <dcterms:created xsi:type="dcterms:W3CDTF">2006-08-16T00:00:00Z</dcterms:created>
  <dcterms:modified xsi:type="dcterms:W3CDTF">2024-12-30T17:50:42Z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0x0101008018D18BC3C2EF408D359E0F6088BBF0</vt:lpwstr>
  </property>
  <property fmtid="{D5CDD505-2E9C-101B-9397-08002B2CF9AE}" pid="3" name="MediaServiceImageTags">
    <vt:lpwstr/>
  </property>
</Properties>
</file>